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325" r:id="rId3"/>
    <p:sldId id="530" r:id="rId4"/>
    <p:sldId id="317" r:id="rId5"/>
    <p:sldId id="361" r:id="rId6"/>
    <p:sldId id="511" r:id="rId7"/>
    <p:sldId id="288" r:id="rId8"/>
    <p:sldId id="286" r:id="rId9"/>
    <p:sldId id="517" r:id="rId10"/>
    <p:sldId id="512" r:id="rId11"/>
    <p:sldId id="330" r:id="rId12"/>
    <p:sldId id="311" r:id="rId13"/>
    <p:sldId id="259" r:id="rId14"/>
    <p:sldId id="260" r:id="rId15"/>
    <p:sldId id="513" r:id="rId16"/>
    <p:sldId id="261" r:id="rId17"/>
    <p:sldId id="262" r:id="rId18"/>
    <p:sldId id="26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B108B-792E-4682-AF8B-447484E6A73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A1D465-2F3F-4B14-A797-463D634C9DAF}">
      <dgm:prSet/>
      <dgm:spPr/>
      <dgm:t>
        <a:bodyPr/>
        <a:lstStyle/>
        <a:p>
          <a:r>
            <a:rPr lang="en-US"/>
            <a:t>9000 students</a:t>
          </a:r>
        </a:p>
      </dgm:t>
    </dgm:pt>
    <dgm:pt modelId="{0EE933E2-DB5C-4865-96E4-A155B1345DFC}" type="parTrans" cxnId="{5969BECC-6DA3-452D-9578-57A706A3ECEE}">
      <dgm:prSet/>
      <dgm:spPr/>
      <dgm:t>
        <a:bodyPr/>
        <a:lstStyle/>
        <a:p>
          <a:endParaRPr lang="en-US"/>
        </a:p>
      </dgm:t>
    </dgm:pt>
    <dgm:pt modelId="{0590EA8C-AE38-4B25-9F45-F5730E417035}" type="sibTrans" cxnId="{5969BECC-6DA3-452D-9578-57A706A3ECEE}">
      <dgm:prSet/>
      <dgm:spPr/>
      <dgm:t>
        <a:bodyPr/>
        <a:lstStyle/>
        <a:p>
          <a:endParaRPr lang="en-US"/>
        </a:p>
      </dgm:t>
    </dgm:pt>
    <dgm:pt modelId="{01BE042B-8635-41FB-8D62-8328BE947A0B}">
      <dgm:prSet/>
      <dgm:spPr/>
      <dgm:t>
        <a:bodyPr/>
        <a:lstStyle/>
        <a:p>
          <a:r>
            <a:rPr lang="en-US"/>
            <a:t>2000 nursery kids</a:t>
          </a:r>
        </a:p>
      </dgm:t>
    </dgm:pt>
    <dgm:pt modelId="{CDFDECA5-C371-41E4-B88C-46C0DA4899F3}" type="parTrans" cxnId="{ABCF7FF0-FE03-4E0B-8E05-823CCD8957F6}">
      <dgm:prSet/>
      <dgm:spPr/>
      <dgm:t>
        <a:bodyPr/>
        <a:lstStyle/>
        <a:p>
          <a:endParaRPr lang="en-US"/>
        </a:p>
      </dgm:t>
    </dgm:pt>
    <dgm:pt modelId="{FE0A30F9-D243-44E9-883D-38D87FC07469}" type="sibTrans" cxnId="{ABCF7FF0-FE03-4E0B-8E05-823CCD8957F6}">
      <dgm:prSet/>
      <dgm:spPr/>
      <dgm:t>
        <a:bodyPr/>
        <a:lstStyle/>
        <a:p>
          <a:endParaRPr lang="en-US"/>
        </a:p>
      </dgm:t>
    </dgm:pt>
    <dgm:pt modelId="{E4298FC3-70C7-4588-A772-C84EF63779CB}">
      <dgm:prSet/>
      <dgm:spPr/>
      <dgm:t>
        <a:bodyPr/>
        <a:lstStyle/>
        <a:p>
          <a:r>
            <a:rPr lang="en-US" dirty="0"/>
            <a:t>4000 teachers</a:t>
          </a:r>
        </a:p>
      </dgm:t>
    </dgm:pt>
    <dgm:pt modelId="{31F768F2-B8FA-482F-9BA8-56A786FDB296}" type="parTrans" cxnId="{D6626ABE-087E-4147-8D67-A235DCA3344F}">
      <dgm:prSet/>
      <dgm:spPr/>
      <dgm:t>
        <a:bodyPr/>
        <a:lstStyle/>
        <a:p>
          <a:endParaRPr lang="en-US"/>
        </a:p>
      </dgm:t>
    </dgm:pt>
    <dgm:pt modelId="{3E1A1C49-5ABD-4842-8612-58A412A4E92B}" type="sibTrans" cxnId="{D6626ABE-087E-4147-8D67-A235DCA3344F}">
      <dgm:prSet/>
      <dgm:spPr/>
      <dgm:t>
        <a:bodyPr/>
        <a:lstStyle/>
        <a:p>
          <a:endParaRPr lang="en-US"/>
        </a:p>
      </dgm:t>
    </dgm:pt>
    <dgm:pt modelId="{CFEEE297-9653-4E63-A025-BAE6A71A2068}">
      <dgm:prSet/>
      <dgm:spPr/>
      <dgm:t>
        <a:bodyPr/>
        <a:lstStyle/>
        <a:p>
          <a:r>
            <a:rPr lang="en-US"/>
            <a:t>1500 parents</a:t>
          </a:r>
        </a:p>
      </dgm:t>
    </dgm:pt>
    <dgm:pt modelId="{5C5B59DB-944E-4E99-8A0A-9C641DC49FDE}" type="parTrans" cxnId="{EFCBF387-6733-4228-BADD-47222CFFA30A}">
      <dgm:prSet/>
      <dgm:spPr/>
      <dgm:t>
        <a:bodyPr/>
        <a:lstStyle/>
        <a:p>
          <a:endParaRPr lang="en-US"/>
        </a:p>
      </dgm:t>
    </dgm:pt>
    <dgm:pt modelId="{184D5FCF-0A73-4581-9463-7519BB6F3A5F}" type="sibTrans" cxnId="{EFCBF387-6733-4228-BADD-47222CFFA30A}">
      <dgm:prSet/>
      <dgm:spPr/>
      <dgm:t>
        <a:bodyPr/>
        <a:lstStyle/>
        <a:p>
          <a:endParaRPr lang="en-US"/>
        </a:p>
      </dgm:t>
    </dgm:pt>
    <dgm:pt modelId="{AB893707-B782-4C09-8DB3-0195908737C0}">
      <dgm:prSet/>
      <dgm:spPr/>
      <dgm:t>
        <a:bodyPr/>
        <a:lstStyle/>
        <a:p>
          <a:r>
            <a:rPr lang="en-US" dirty="0"/>
            <a:t>400 refugees</a:t>
          </a:r>
        </a:p>
      </dgm:t>
    </dgm:pt>
    <dgm:pt modelId="{0CEE852F-A164-4840-AC0E-A2664A3452A2}" type="parTrans" cxnId="{2AE0A1F7-45AA-4C09-8BD5-B2A43CB1702C}">
      <dgm:prSet/>
      <dgm:spPr/>
      <dgm:t>
        <a:bodyPr/>
        <a:lstStyle/>
        <a:p>
          <a:endParaRPr lang="en-US"/>
        </a:p>
      </dgm:t>
    </dgm:pt>
    <dgm:pt modelId="{A86DBA00-120C-46CD-AD6C-00160A3E02F8}" type="sibTrans" cxnId="{2AE0A1F7-45AA-4C09-8BD5-B2A43CB1702C}">
      <dgm:prSet/>
      <dgm:spPr/>
      <dgm:t>
        <a:bodyPr/>
        <a:lstStyle/>
        <a:p>
          <a:endParaRPr lang="en-US"/>
        </a:p>
      </dgm:t>
    </dgm:pt>
    <dgm:pt modelId="{92B79A13-8302-46BB-8CD0-4746FA4FCB79}">
      <dgm:prSet/>
      <dgm:spPr/>
      <dgm:t>
        <a:bodyPr/>
        <a:lstStyle/>
        <a:p>
          <a:r>
            <a:rPr lang="en-US"/>
            <a:t>60 government schools</a:t>
          </a:r>
        </a:p>
      </dgm:t>
    </dgm:pt>
    <dgm:pt modelId="{516C0CF6-F080-4122-BE34-B4C4F531BB21}" type="parTrans" cxnId="{E2E69E5B-B93C-4B3C-8E20-954E031345A1}">
      <dgm:prSet/>
      <dgm:spPr/>
      <dgm:t>
        <a:bodyPr/>
        <a:lstStyle/>
        <a:p>
          <a:endParaRPr lang="en-US"/>
        </a:p>
      </dgm:t>
    </dgm:pt>
    <dgm:pt modelId="{446CB69D-E52C-4926-9D97-3728F3D7B841}" type="sibTrans" cxnId="{E2E69E5B-B93C-4B3C-8E20-954E031345A1}">
      <dgm:prSet/>
      <dgm:spPr/>
      <dgm:t>
        <a:bodyPr/>
        <a:lstStyle/>
        <a:p>
          <a:endParaRPr lang="en-US"/>
        </a:p>
      </dgm:t>
    </dgm:pt>
    <dgm:pt modelId="{AF206699-14EC-4A41-9864-BA961AE3290C}">
      <dgm:prSet/>
      <dgm:spPr/>
      <dgm:t>
        <a:bodyPr/>
        <a:lstStyle/>
        <a:p>
          <a:r>
            <a:rPr lang="en-US"/>
            <a:t>20 private schools</a:t>
          </a:r>
        </a:p>
      </dgm:t>
    </dgm:pt>
    <dgm:pt modelId="{66E70115-0ED6-4C33-AFF0-6D85EC1BB33B}" type="parTrans" cxnId="{B9E39E79-A17C-4865-A7C4-B917CA03EB92}">
      <dgm:prSet/>
      <dgm:spPr/>
      <dgm:t>
        <a:bodyPr/>
        <a:lstStyle/>
        <a:p>
          <a:endParaRPr lang="en-US"/>
        </a:p>
      </dgm:t>
    </dgm:pt>
    <dgm:pt modelId="{93386E3E-C2EA-4B97-8D53-4540C93337F0}" type="sibTrans" cxnId="{B9E39E79-A17C-4865-A7C4-B917CA03EB92}">
      <dgm:prSet/>
      <dgm:spPr/>
      <dgm:t>
        <a:bodyPr/>
        <a:lstStyle/>
        <a:p>
          <a:endParaRPr lang="en-US"/>
        </a:p>
      </dgm:t>
    </dgm:pt>
    <dgm:pt modelId="{62A9523E-FE7C-B64F-8A13-102C73F26A76}">
      <dgm:prSet/>
      <dgm:spPr/>
      <dgm:t>
        <a:bodyPr/>
        <a:lstStyle/>
        <a:p>
          <a:r>
            <a:rPr lang="en-US"/>
            <a:t>800 social workers</a:t>
          </a:r>
        </a:p>
      </dgm:t>
    </dgm:pt>
    <dgm:pt modelId="{1E1E87FB-FAE7-1C47-8776-2249D88B1BDF}" type="parTrans" cxnId="{CD628B55-0613-8242-AC24-36ECB2C7F729}">
      <dgm:prSet/>
      <dgm:spPr/>
      <dgm:t>
        <a:bodyPr/>
        <a:lstStyle/>
        <a:p>
          <a:endParaRPr lang="en-US"/>
        </a:p>
      </dgm:t>
    </dgm:pt>
    <dgm:pt modelId="{16585B45-7C5C-A447-8D69-D06144541F20}" type="sibTrans" cxnId="{CD628B55-0613-8242-AC24-36ECB2C7F729}">
      <dgm:prSet/>
      <dgm:spPr/>
      <dgm:t>
        <a:bodyPr/>
        <a:lstStyle/>
        <a:p>
          <a:endParaRPr lang="en-US"/>
        </a:p>
      </dgm:t>
    </dgm:pt>
    <dgm:pt modelId="{1F0DE381-FE9A-114E-804F-C21323666C3D}" type="pres">
      <dgm:prSet presAssocID="{732B108B-792E-4682-AF8B-447484E6A735}" presName="Name0" presStyleCnt="0">
        <dgm:presLayoutVars>
          <dgm:dir/>
          <dgm:resizeHandles val="exact"/>
        </dgm:presLayoutVars>
      </dgm:prSet>
      <dgm:spPr/>
    </dgm:pt>
    <dgm:pt modelId="{3D379381-3DC4-DD47-95CC-F0F7AC02962F}" type="pres">
      <dgm:prSet presAssocID="{44A1D465-2F3F-4B14-A797-463D634C9DAF}" presName="node" presStyleLbl="node1" presStyleIdx="0" presStyleCnt="8">
        <dgm:presLayoutVars>
          <dgm:bulletEnabled val="1"/>
        </dgm:presLayoutVars>
      </dgm:prSet>
      <dgm:spPr/>
    </dgm:pt>
    <dgm:pt modelId="{A8B789FA-ABFF-7F47-9B38-68102107AF61}" type="pres">
      <dgm:prSet presAssocID="{0590EA8C-AE38-4B25-9F45-F5730E417035}" presName="sibTrans" presStyleLbl="sibTrans1D1" presStyleIdx="0" presStyleCnt="7"/>
      <dgm:spPr/>
    </dgm:pt>
    <dgm:pt modelId="{5B36D4C4-03CC-AB40-8105-A97E3C409E41}" type="pres">
      <dgm:prSet presAssocID="{0590EA8C-AE38-4B25-9F45-F5730E417035}" presName="connectorText" presStyleLbl="sibTrans1D1" presStyleIdx="0" presStyleCnt="7"/>
      <dgm:spPr/>
    </dgm:pt>
    <dgm:pt modelId="{7C1707C4-D9CC-6641-A815-A9E9AD26A571}" type="pres">
      <dgm:prSet presAssocID="{01BE042B-8635-41FB-8D62-8328BE947A0B}" presName="node" presStyleLbl="node1" presStyleIdx="1" presStyleCnt="8">
        <dgm:presLayoutVars>
          <dgm:bulletEnabled val="1"/>
        </dgm:presLayoutVars>
      </dgm:prSet>
      <dgm:spPr/>
    </dgm:pt>
    <dgm:pt modelId="{F14C6D0C-4827-894F-BD26-AEE00564FAC8}" type="pres">
      <dgm:prSet presAssocID="{FE0A30F9-D243-44E9-883D-38D87FC07469}" presName="sibTrans" presStyleLbl="sibTrans1D1" presStyleIdx="1" presStyleCnt="7"/>
      <dgm:spPr/>
    </dgm:pt>
    <dgm:pt modelId="{C1DA404D-52E6-0046-B2AF-8F53F4A539D7}" type="pres">
      <dgm:prSet presAssocID="{FE0A30F9-D243-44E9-883D-38D87FC07469}" presName="connectorText" presStyleLbl="sibTrans1D1" presStyleIdx="1" presStyleCnt="7"/>
      <dgm:spPr/>
    </dgm:pt>
    <dgm:pt modelId="{5679015D-7516-B44B-92EC-397657764A64}" type="pres">
      <dgm:prSet presAssocID="{E4298FC3-70C7-4588-A772-C84EF63779CB}" presName="node" presStyleLbl="node1" presStyleIdx="2" presStyleCnt="8">
        <dgm:presLayoutVars>
          <dgm:bulletEnabled val="1"/>
        </dgm:presLayoutVars>
      </dgm:prSet>
      <dgm:spPr/>
    </dgm:pt>
    <dgm:pt modelId="{0E1DE223-9FA8-DE47-8FFB-A08304C6A7C1}" type="pres">
      <dgm:prSet presAssocID="{3E1A1C49-5ABD-4842-8612-58A412A4E92B}" presName="sibTrans" presStyleLbl="sibTrans1D1" presStyleIdx="2" presStyleCnt="7"/>
      <dgm:spPr/>
    </dgm:pt>
    <dgm:pt modelId="{0A03D7A0-7AEA-6340-936A-43DACF4D021D}" type="pres">
      <dgm:prSet presAssocID="{3E1A1C49-5ABD-4842-8612-58A412A4E92B}" presName="connectorText" presStyleLbl="sibTrans1D1" presStyleIdx="2" presStyleCnt="7"/>
      <dgm:spPr/>
    </dgm:pt>
    <dgm:pt modelId="{0BE9D49F-59C8-7D42-8557-AA4DC4D3C4EF}" type="pres">
      <dgm:prSet presAssocID="{CFEEE297-9653-4E63-A025-BAE6A71A2068}" presName="node" presStyleLbl="node1" presStyleIdx="3" presStyleCnt="8">
        <dgm:presLayoutVars>
          <dgm:bulletEnabled val="1"/>
        </dgm:presLayoutVars>
      </dgm:prSet>
      <dgm:spPr/>
    </dgm:pt>
    <dgm:pt modelId="{185B470A-50FB-DF4A-99F1-04813C4621DF}" type="pres">
      <dgm:prSet presAssocID="{184D5FCF-0A73-4581-9463-7519BB6F3A5F}" presName="sibTrans" presStyleLbl="sibTrans1D1" presStyleIdx="3" presStyleCnt="7"/>
      <dgm:spPr/>
    </dgm:pt>
    <dgm:pt modelId="{C62C1F2F-A80A-3342-A72F-11FADA74AEA2}" type="pres">
      <dgm:prSet presAssocID="{184D5FCF-0A73-4581-9463-7519BB6F3A5F}" presName="connectorText" presStyleLbl="sibTrans1D1" presStyleIdx="3" presStyleCnt="7"/>
      <dgm:spPr/>
    </dgm:pt>
    <dgm:pt modelId="{8A7273E4-8690-EA42-A820-244F8D1CFC78}" type="pres">
      <dgm:prSet presAssocID="{AB893707-B782-4C09-8DB3-0195908737C0}" presName="node" presStyleLbl="node1" presStyleIdx="4" presStyleCnt="8">
        <dgm:presLayoutVars>
          <dgm:bulletEnabled val="1"/>
        </dgm:presLayoutVars>
      </dgm:prSet>
      <dgm:spPr/>
    </dgm:pt>
    <dgm:pt modelId="{F0EF99C3-F1D3-F142-91DB-B39BF0814F15}" type="pres">
      <dgm:prSet presAssocID="{A86DBA00-120C-46CD-AD6C-00160A3E02F8}" presName="sibTrans" presStyleLbl="sibTrans1D1" presStyleIdx="4" presStyleCnt="7"/>
      <dgm:spPr/>
    </dgm:pt>
    <dgm:pt modelId="{433E1C7C-BB02-DB46-9E5A-719D56C960D6}" type="pres">
      <dgm:prSet presAssocID="{A86DBA00-120C-46CD-AD6C-00160A3E02F8}" presName="connectorText" presStyleLbl="sibTrans1D1" presStyleIdx="4" presStyleCnt="7"/>
      <dgm:spPr/>
    </dgm:pt>
    <dgm:pt modelId="{4E777A58-7B15-5E44-9F73-4873AD733D06}" type="pres">
      <dgm:prSet presAssocID="{62A9523E-FE7C-B64F-8A13-102C73F26A76}" presName="node" presStyleLbl="node1" presStyleIdx="5" presStyleCnt="8">
        <dgm:presLayoutVars>
          <dgm:bulletEnabled val="1"/>
        </dgm:presLayoutVars>
      </dgm:prSet>
      <dgm:spPr/>
    </dgm:pt>
    <dgm:pt modelId="{A99DEB68-4E93-E04F-9BB0-196B57409046}" type="pres">
      <dgm:prSet presAssocID="{16585B45-7C5C-A447-8D69-D06144541F20}" presName="sibTrans" presStyleLbl="sibTrans1D1" presStyleIdx="5" presStyleCnt="7"/>
      <dgm:spPr/>
    </dgm:pt>
    <dgm:pt modelId="{43CA067D-AA01-E549-95B9-9381C3F84067}" type="pres">
      <dgm:prSet presAssocID="{16585B45-7C5C-A447-8D69-D06144541F20}" presName="connectorText" presStyleLbl="sibTrans1D1" presStyleIdx="5" presStyleCnt="7"/>
      <dgm:spPr/>
    </dgm:pt>
    <dgm:pt modelId="{6F60B419-6689-DC47-9293-D3CD2DDF5D57}" type="pres">
      <dgm:prSet presAssocID="{92B79A13-8302-46BB-8CD0-4746FA4FCB79}" presName="node" presStyleLbl="node1" presStyleIdx="6" presStyleCnt="8">
        <dgm:presLayoutVars>
          <dgm:bulletEnabled val="1"/>
        </dgm:presLayoutVars>
      </dgm:prSet>
      <dgm:spPr/>
    </dgm:pt>
    <dgm:pt modelId="{7FBCD953-6ED0-F944-A22A-69B8071393FD}" type="pres">
      <dgm:prSet presAssocID="{446CB69D-E52C-4926-9D97-3728F3D7B841}" presName="sibTrans" presStyleLbl="sibTrans1D1" presStyleIdx="6" presStyleCnt="7"/>
      <dgm:spPr/>
    </dgm:pt>
    <dgm:pt modelId="{CBAEEAFB-B224-0C4C-9EA3-658E534C4D64}" type="pres">
      <dgm:prSet presAssocID="{446CB69D-E52C-4926-9D97-3728F3D7B841}" presName="connectorText" presStyleLbl="sibTrans1D1" presStyleIdx="6" presStyleCnt="7"/>
      <dgm:spPr/>
    </dgm:pt>
    <dgm:pt modelId="{000422EE-4DB7-884C-BA16-3CD1B8E81CE2}" type="pres">
      <dgm:prSet presAssocID="{AF206699-14EC-4A41-9864-BA961AE3290C}" presName="node" presStyleLbl="node1" presStyleIdx="7" presStyleCnt="8">
        <dgm:presLayoutVars>
          <dgm:bulletEnabled val="1"/>
        </dgm:presLayoutVars>
      </dgm:prSet>
      <dgm:spPr/>
    </dgm:pt>
  </dgm:ptLst>
  <dgm:cxnLst>
    <dgm:cxn modelId="{F714EC00-A6DB-564E-8D70-22CE71EF4BAE}" type="presOf" srcId="{E4298FC3-70C7-4588-A772-C84EF63779CB}" destId="{5679015D-7516-B44B-92EC-397657764A64}" srcOrd="0" destOrd="0" presId="urn:microsoft.com/office/officeart/2016/7/layout/RepeatingBendingProcessNew"/>
    <dgm:cxn modelId="{6081C406-35AD-FA4F-A28C-E3245BDB17F7}" type="presOf" srcId="{AF206699-14EC-4A41-9864-BA961AE3290C}" destId="{000422EE-4DB7-884C-BA16-3CD1B8E81CE2}" srcOrd="0" destOrd="0" presId="urn:microsoft.com/office/officeart/2016/7/layout/RepeatingBendingProcessNew"/>
    <dgm:cxn modelId="{F7EE181E-4AF5-7442-8C44-53606D46E2BF}" type="presOf" srcId="{A86DBA00-120C-46CD-AD6C-00160A3E02F8}" destId="{433E1C7C-BB02-DB46-9E5A-719D56C960D6}" srcOrd="1" destOrd="0" presId="urn:microsoft.com/office/officeart/2016/7/layout/RepeatingBendingProcessNew"/>
    <dgm:cxn modelId="{71AD2F1F-EBB3-424F-980E-D7214734095D}" type="presOf" srcId="{0590EA8C-AE38-4B25-9F45-F5730E417035}" destId="{A8B789FA-ABFF-7F47-9B38-68102107AF61}" srcOrd="0" destOrd="0" presId="urn:microsoft.com/office/officeart/2016/7/layout/RepeatingBendingProcessNew"/>
    <dgm:cxn modelId="{B5930622-FEB0-AB42-BBF7-D22C4E2FCFD6}" type="presOf" srcId="{184D5FCF-0A73-4581-9463-7519BB6F3A5F}" destId="{C62C1F2F-A80A-3342-A72F-11FADA74AEA2}" srcOrd="1" destOrd="0" presId="urn:microsoft.com/office/officeart/2016/7/layout/RepeatingBendingProcessNew"/>
    <dgm:cxn modelId="{AAC47B23-777A-9C40-A919-30E6E1C2062C}" type="presOf" srcId="{92B79A13-8302-46BB-8CD0-4746FA4FCB79}" destId="{6F60B419-6689-DC47-9293-D3CD2DDF5D57}" srcOrd="0" destOrd="0" presId="urn:microsoft.com/office/officeart/2016/7/layout/RepeatingBendingProcessNew"/>
    <dgm:cxn modelId="{B299C230-1908-374B-99D1-3A5B6BF96629}" type="presOf" srcId="{44A1D465-2F3F-4B14-A797-463D634C9DAF}" destId="{3D379381-3DC4-DD47-95CC-F0F7AC02962F}" srcOrd="0" destOrd="0" presId="urn:microsoft.com/office/officeart/2016/7/layout/RepeatingBendingProcessNew"/>
    <dgm:cxn modelId="{250A1A42-8E63-9A4A-9009-440AE7D00DDA}" type="presOf" srcId="{16585B45-7C5C-A447-8D69-D06144541F20}" destId="{A99DEB68-4E93-E04F-9BB0-196B57409046}" srcOrd="0" destOrd="0" presId="urn:microsoft.com/office/officeart/2016/7/layout/RepeatingBendingProcessNew"/>
    <dgm:cxn modelId="{CD628B55-0613-8242-AC24-36ECB2C7F729}" srcId="{732B108B-792E-4682-AF8B-447484E6A735}" destId="{62A9523E-FE7C-B64F-8A13-102C73F26A76}" srcOrd="5" destOrd="0" parTransId="{1E1E87FB-FAE7-1C47-8776-2249D88B1BDF}" sibTransId="{16585B45-7C5C-A447-8D69-D06144541F20}"/>
    <dgm:cxn modelId="{4AFD6D5B-D382-8947-9696-E15F80515DF3}" type="presOf" srcId="{0590EA8C-AE38-4B25-9F45-F5730E417035}" destId="{5B36D4C4-03CC-AB40-8105-A97E3C409E41}" srcOrd="1" destOrd="0" presId="urn:microsoft.com/office/officeart/2016/7/layout/RepeatingBendingProcessNew"/>
    <dgm:cxn modelId="{E2E69E5B-B93C-4B3C-8E20-954E031345A1}" srcId="{732B108B-792E-4682-AF8B-447484E6A735}" destId="{92B79A13-8302-46BB-8CD0-4746FA4FCB79}" srcOrd="6" destOrd="0" parTransId="{516C0CF6-F080-4122-BE34-B4C4F531BB21}" sibTransId="{446CB69D-E52C-4926-9D97-3728F3D7B841}"/>
    <dgm:cxn modelId="{E71D7671-5CCA-0D40-A7C1-A566CBF74354}" type="presOf" srcId="{FE0A30F9-D243-44E9-883D-38D87FC07469}" destId="{F14C6D0C-4827-894F-BD26-AEE00564FAC8}" srcOrd="0" destOrd="0" presId="urn:microsoft.com/office/officeart/2016/7/layout/RepeatingBendingProcessNew"/>
    <dgm:cxn modelId="{B9E39E79-A17C-4865-A7C4-B917CA03EB92}" srcId="{732B108B-792E-4682-AF8B-447484E6A735}" destId="{AF206699-14EC-4A41-9864-BA961AE3290C}" srcOrd="7" destOrd="0" parTransId="{66E70115-0ED6-4C33-AFF0-6D85EC1BB33B}" sibTransId="{93386E3E-C2EA-4B97-8D53-4540C93337F0}"/>
    <dgm:cxn modelId="{00F87783-5253-5549-B2B0-51C0455579CD}" type="presOf" srcId="{3E1A1C49-5ABD-4842-8612-58A412A4E92B}" destId="{0E1DE223-9FA8-DE47-8FFB-A08304C6A7C1}" srcOrd="0" destOrd="0" presId="urn:microsoft.com/office/officeart/2016/7/layout/RepeatingBendingProcessNew"/>
    <dgm:cxn modelId="{EFCBF387-6733-4228-BADD-47222CFFA30A}" srcId="{732B108B-792E-4682-AF8B-447484E6A735}" destId="{CFEEE297-9653-4E63-A025-BAE6A71A2068}" srcOrd="3" destOrd="0" parTransId="{5C5B59DB-944E-4E99-8A0A-9C641DC49FDE}" sibTransId="{184D5FCF-0A73-4581-9463-7519BB6F3A5F}"/>
    <dgm:cxn modelId="{DB9A4F89-83FC-EA40-A2C3-F44F315A7DC4}" type="presOf" srcId="{01BE042B-8635-41FB-8D62-8328BE947A0B}" destId="{7C1707C4-D9CC-6641-A815-A9E9AD26A571}" srcOrd="0" destOrd="0" presId="urn:microsoft.com/office/officeart/2016/7/layout/RepeatingBendingProcessNew"/>
    <dgm:cxn modelId="{2A3CEC89-ECB5-D24D-8787-7DA7E8F731EE}" type="presOf" srcId="{FE0A30F9-D243-44E9-883D-38D87FC07469}" destId="{C1DA404D-52E6-0046-B2AF-8F53F4A539D7}" srcOrd="1" destOrd="0" presId="urn:microsoft.com/office/officeart/2016/7/layout/RepeatingBendingProcessNew"/>
    <dgm:cxn modelId="{D56A47A1-C9F8-C849-B323-0BB9B2E8AB2B}" type="presOf" srcId="{16585B45-7C5C-A447-8D69-D06144541F20}" destId="{43CA067D-AA01-E549-95B9-9381C3F84067}" srcOrd="1" destOrd="0" presId="urn:microsoft.com/office/officeart/2016/7/layout/RepeatingBendingProcessNew"/>
    <dgm:cxn modelId="{8F1F98A8-20B6-C144-90A9-B47A672D704C}" type="presOf" srcId="{184D5FCF-0A73-4581-9463-7519BB6F3A5F}" destId="{185B470A-50FB-DF4A-99F1-04813C4621DF}" srcOrd="0" destOrd="0" presId="urn:microsoft.com/office/officeart/2016/7/layout/RepeatingBendingProcessNew"/>
    <dgm:cxn modelId="{3CD841AF-A6BD-F340-9793-5AF9333C6A2D}" type="presOf" srcId="{446CB69D-E52C-4926-9D97-3728F3D7B841}" destId="{7FBCD953-6ED0-F944-A22A-69B8071393FD}" srcOrd="0" destOrd="0" presId="urn:microsoft.com/office/officeart/2016/7/layout/RepeatingBendingProcessNew"/>
    <dgm:cxn modelId="{EEEF84B4-852A-1A47-A93D-159CEC80497B}" type="presOf" srcId="{732B108B-792E-4682-AF8B-447484E6A735}" destId="{1F0DE381-FE9A-114E-804F-C21323666C3D}" srcOrd="0" destOrd="0" presId="urn:microsoft.com/office/officeart/2016/7/layout/RepeatingBendingProcessNew"/>
    <dgm:cxn modelId="{D6626ABE-087E-4147-8D67-A235DCA3344F}" srcId="{732B108B-792E-4682-AF8B-447484E6A735}" destId="{E4298FC3-70C7-4588-A772-C84EF63779CB}" srcOrd="2" destOrd="0" parTransId="{31F768F2-B8FA-482F-9BA8-56A786FDB296}" sibTransId="{3E1A1C49-5ABD-4842-8612-58A412A4E92B}"/>
    <dgm:cxn modelId="{0237C0C2-6FE5-8349-94FD-A09ED148556B}" type="presOf" srcId="{A86DBA00-120C-46CD-AD6C-00160A3E02F8}" destId="{F0EF99C3-F1D3-F142-91DB-B39BF0814F15}" srcOrd="0" destOrd="0" presId="urn:microsoft.com/office/officeart/2016/7/layout/RepeatingBendingProcessNew"/>
    <dgm:cxn modelId="{0676EAC7-8DE4-C04C-ACA0-BA7FC7AE75E3}" type="presOf" srcId="{3E1A1C49-5ABD-4842-8612-58A412A4E92B}" destId="{0A03D7A0-7AEA-6340-936A-43DACF4D021D}" srcOrd="1" destOrd="0" presId="urn:microsoft.com/office/officeart/2016/7/layout/RepeatingBendingProcessNew"/>
    <dgm:cxn modelId="{5969BECC-6DA3-452D-9578-57A706A3ECEE}" srcId="{732B108B-792E-4682-AF8B-447484E6A735}" destId="{44A1D465-2F3F-4B14-A797-463D634C9DAF}" srcOrd="0" destOrd="0" parTransId="{0EE933E2-DB5C-4865-96E4-A155B1345DFC}" sibTransId="{0590EA8C-AE38-4B25-9F45-F5730E417035}"/>
    <dgm:cxn modelId="{A5BE99D8-7C39-CF42-B082-D52DC5FF7B68}" type="presOf" srcId="{446CB69D-E52C-4926-9D97-3728F3D7B841}" destId="{CBAEEAFB-B224-0C4C-9EA3-658E534C4D64}" srcOrd="1" destOrd="0" presId="urn:microsoft.com/office/officeart/2016/7/layout/RepeatingBendingProcessNew"/>
    <dgm:cxn modelId="{D58AD2DC-7406-584C-B803-FA42528EB0F5}" type="presOf" srcId="{AB893707-B782-4C09-8DB3-0195908737C0}" destId="{8A7273E4-8690-EA42-A820-244F8D1CFC78}" srcOrd="0" destOrd="0" presId="urn:microsoft.com/office/officeart/2016/7/layout/RepeatingBendingProcessNew"/>
    <dgm:cxn modelId="{ABCF7FF0-FE03-4E0B-8E05-823CCD8957F6}" srcId="{732B108B-792E-4682-AF8B-447484E6A735}" destId="{01BE042B-8635-41FB-8D62-8328BE947A0B}" srcOrd="1" destOrd="0" parTransId="{CDFDECA5-C371-41E4-B88C-46C0DA4899F3}" sibTransId="{FE0A30F9-D243-44E9-883D-38D87FC07469}"/>
    <dgm:cxn modelId="{2AE0A1F7-45AA-4C09-8BD5-B2A43CB1702C}" srcId="{732B108B-792E-4682-AF8B-447484E6A735}" destId="{AB893707-B782-4C09-8DB3-0195908737C0}" srcOrd="4" destOrd="0" parTransId="{0CEE852F-A164-4840-AC0E-A2664A3452A2}" sibTransId="{A86DBA00-120C-46CD-AD6C-00160A3E02F8}"/>
    <dgm:cxn modelId="{B4D71DFB-2941-E443-9150-8B1F580A88D8}" type="presOf" srcId="{CFEEE297-9653-4E63-A025-BAE6A71A2068}" destId="{0BE9D49F-59C8-7D42-8557-AA4DC4D3C4EF}" srcOrd="0" destOrd="0" presId="urn:microsoft.com/office/officeart/2016/7/layout/RepeatingBendingProcessNew"/>
    <dgm:cxn modelId="{D1E6CFFC-AC92-2D46-9895-D151FBB35295}" type="presOf" srcId="{62A9523E-FE7C-B64F-8A13-102C73F26A76}" destId="{4E777A58-7B15-5E44-9F73-4873AD733D06}" srcOrd="0" destOrd="0" presId="urn:microsoft.com/office/officeart/2016/7/layout/RepeatingBendingProcessNew"/>
    <dgm:cxn modelId="{82270C93-FE45-2C4A-8374-411A1A4723A4}" type="presParOf" srcId="{1F0DE381-FE9A-114E-804F-C21323666C3D}" destId="{3D379381-3DC4-DD47-95CC-F0F7AC02962F}" srcOrd="0" destOrd="0" presId="urn:microsoft.com/office/officeart/2016/7/layout/RepeatingBendingProcessNew"/>
    <dgm:cxn modelId="{E591B285-CC7C-0145-AF47-45EF95CF3345}" type="presParOf" srcId="{1F0DE381-FE9A-114E-804F-C21323666C3D}" destId="{A8B789FA-ABFF-7F47-9B38-68102107AF61}" srcOrd="1" destOrd="0" presId="urn:microsoft.com/office/officeart/2016/7/layout/RepeatingBendingProcessNew"/>
    <dgm:cxn modelId="{BA559F42-A9F2-9B4C-9A4E-F30E7F2FFFDE}" type="presParOf" srcId="{A8B789FA-ABFF-7F47-9B38-68102107AF61}" destId="{5B36D4C4-03CC-AB40-8105-A97E3C409E41}" srcOrd="0" destOrd="0" presId="urn:microsoft.com/office/officeart/2016/7/layout/RepeatingBendingProcessNew"/>
    <dgm:cxn modelId="{F4E03F02-7F5D-E441-B930-2330389A5A9A}" type="presParOf" srcId="{1F0DE381-FE9A-114E-804F-C21323666C3D}" destId="{7C1707C4-D9CC-6641-A815-A9E9AD26A571}" srcOrd="2" destOrd="0" presId="urn:microsoft.com/office/officeart/2016/7/layout/RepeatingBendingProcessNew"/>
    <dgm:cxn modelId="{FED9EC34-F3EA-0446-9A4D-33253B20F621}" type="presParOf" srcId="{1F0DE381-FE9A-114E-804F-C21323666C3D}" destId="{F14C6D0C-4827-894F-BD26-AEE00564FAC8}" srcOrd="3" destOrd="0" presId="urn:microsoft.com/office/officeart/2016/7/layout/RepeatingBendingProcessNew"/>
    <dgm:cxn modelId="{53CCEBDF-2011-2043-8E0C-7026C8DB2C1C}" type="presParOf" srcId="{F14C6D0C-4827-894F-BD26-AEE00564FAC8}" destId="{C1DA404D-52E6-0046-B2AF-8F53F4A539D7}" srcOrd="0" destOrd="0" presId="urn:microsoft.com/office/officeart/2016/7/layout/RepeatingBendingProcessNew"/>
    <dgm:cxn modelId="{BC0CA822-105F-DB44-A6ED-C121F8E0CE69}" type="presParOf" srcId="{1F0DE381-FE9A-114E-804F-C21323666C3D}" destId="{5679015D-7516-B44B-92EC-397657764A64}" srcOrd="4" destOrd="0" presId="urn:microsoft.com/office/officeart/2016/7/layout/RepeatingBendingProcessNew"/>
    <dgm:cxn modelId="{342FB701-E9E5-6B48-8F0B-063630256F0C}" type="presParOf" srcId="{1F0DE381-FE9A-114E-804F-C21323666C3D}" destId="{0E1DE223-9FA8-DE47-8FFB-A08304C6A7C1}" srcOrd="5" destOrd="0" presId="urn:microsoft.com/office/officeart/2016/7/layout/RepeatingBendingProcessNew"/>
    <dgm:cxn modelId="{F5F2683F-8872-8047-92F8-7A80F61C71BD}" type="presParOf" srcId="{0E1DE223-9FA8-DE47-8FFB-A08304C6A7C1}" destId="{0A03D7A0-7AEA-6340-936A-43DACF4D021D}" srcOrd="0" destOrd="0" presId="urn:microsoft.com/office/officeart/2016/7/layout/RepeatingBendingProcessNew"/>
    <dgm:cxn modelId="{5CEE93C0-7863-2941-9F89-ACB63BCB35CD}" type="presParOf" srcId="{1F0DE381-FE9A-114E-804F-C21323666C3D}" destId="{0BE9D49F-59C8-7D42-8557-AA4DC4D3C4EF}" srcOrd="6" destOrd="0" presId="urn:microsoft.com/office/officeart/2016/7/layout/RepeatingBendingProcessNew"/>
    <dgm:cxn modelId="{5AFB6CF2-19FA-594A-A200-AD5289FE7162}" type="presParOf" srcId="{1F0DE381-FE9A-114E-804F-C21323666C3D}" destId="{185B470A-50FB-DF4A-99F1-04813C4621DF}" srcOrd="7" destOrd="0" presId="urn:microsoft.com/office/officeart/2016/7/layout/RepeatingBendingProcessNew"/>
    <dgm:cxn modelId="{90BFA659-6EB3-FC4C-8873-F47A54F9636B}" type="presParOf" srcId="{185B470A-50FB-DF4A-99F1-04813C4621DF}" destId="{C62C1F2F-A80A-3342-A72F-11FADA74AEA2}" srcOrd="0" destOrd="0" presId="urn:microsoft.com/office/officeart/2016/7/layout/RepeatingBendingProcessNew"/>
    <dgm:cxn modelId="{52217493-D3B8-7C4E-BB55-846BD4FD40B3}" type="presParOf" srcId="{1F0DE381-FE9A-114E-804F-C21323666C3D}" destId="{8A7273E4-8690-EA42-A820-244F8D1CFC78}" srcOrd="8" destOrd="0" presId="urn:microsoft.com/office/officeart/2016/7/layout/RepeatingBendingProcessNew"/>
    <dgm:cxn modelId="{C7878484-1213-664A-BC9D-A2A10C15EF7A}" type="presParOf" srcId="{1F0DE381-FE9A-114E-804F-C21323666C3D}" destId="{F0EF99C3-F1D3-F142-91DB-B39BF0814F15}" srcOrd="9" destOrd="0" presId="urn:microsoft.com/office/officeart/2016/7/layout/RepeatingBendingProcessNew"/>
    <dgm:cxn modelId="{3D18C35D-FE1F-8F44-8992-F70BD408423F}" type="presParOf" srcId="{F0EF99C3-F1D3-F142-91DB-B39BF0814F15}" destId="{433E1C7C-BB02-DB46-9E5A-719D56C960D6}" srcOrd="0" destOrd="0" presId="urn:microsoft.com/office/officeart/2016/7/layout/RepeatingBendingProcessNew"/>
    <dgm:cxn modelId="{A182AF31-D47C-514A-ABB3-20C714CACE50}" type="presParOf" srcId="{1F0DE381-FE9A-114E-804F-C21323666C3D}" destId="{4E777A58-7B15-5E44-9F73-4873AD733D06}" srcOrd="10" destOrd="0" presId="urn:microsoft.com/office/officeart/2016/7/layout/RepeatingBendingProcessNew"/>
    <dgm:cxn modelId="{5AB5BA59-0793-0848-AA3D-8A6815511E1D}" type="presParOf" srcId="{1F0DE381-FE9A-114E-804F-C21323666C3D}" destId="{A99DEB68-4E93-E04F-9BB0-196B57409046}" srcOrd="11" destOrd="0" presId="urn:microsoft.com/office/officeart/2016/7/layout/RepeatingBendingProcessNew"/>
    <dgm:cxn modelId="{DCCACAAE-9909-7849-B4F9-4CD227ADB62C}" type="presParOf" srcId="{A99DEB68-4E93-E04F-9BB0-196B57409046}" destId="{43CA067D-AA01-E549-95B9-9381C3F84067}" srcOrd="0" destOrd="0" presId="urn:microsoft.com/office/officeart/2016/7/layout/RepeatingBendingProcessNew"/>
    <dgm:cxn modelId="{7F55CBDE-BF82-7544-B39D-ECCDAC1DE410}" type="presParOf" srcId="{1F0DE381-FE9A-114E-804F-C21323666C3D}" destId="{6F60B419-6689-DC47-9293-D3CD2DDF5D57}" srcOrd="12" destOrd="0" presId="urn:microsoft.com/office/officeart/2016/7/layout/RepeatingBendingProcessNew"/>
    <dgm:cxn modelId="{9598A4C9-C49C-2747-B6AA-EDF40F2DE9E6}" type="presParOf" srcId="{1F0DE381-FE9A-114E-804F-C21323666C3D}" destId="{7FBCD953-6ED0-F944-A22A-69B8071393FD}" srcOrd="13" destOrd="0" presId="urn:microsoft.com/office/officeart/2016/7/layout/RepeatingBendingProcessNew"/>
    <dgm:cxn modelId="{587FEB1E-C075-4141-8083-196C0B4F7453}" type="presParOf" srcId="{7FBCD953-6ED0-F944-A22A-69B8071393FD}" destId="{CBAEEAFB-B224-0C4C-9EA3-658E534C4D64}" srcOrd="0" destOrd="0" presId="urn:microsoft.com/office/officeart/2016/7/layout/RepeatingBendingProcessNew"/>
    <dgm:cxn modelId="{43F9344F-FA53-1449-8E25-57B27245A15A}" type="presParOf" srcId="{1F0DE381-FE9A-114E-804F-C21323666C3D}" destId="{000422EE-4DB7-884C-BA16-3CD1B8E81CE2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789FA-ABFF-7F47-9B38-68102107AF61}">
      <dsp:nvSpPr>
        <dsp:cNvPr id="0" name=""/>
        <dsp:cNvSpPr/>
      </dsp:nvSpPr>
      <dsp:spPr>
        <a:xfrm>
          <a:off x="2944012" y="578921"/>
          <a:ext cx="4456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687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4949" y="622259"/>
        <a:ext cx="23814" cy="4762"/>
      </dsp:txXfrm>
    </dsp:sp>
    <dsp:sp modelId="{3D379381-3DC4-DD47-95CC-F0F7AC02962F}">
      <dsp:nvSpPr>
        <dsp:cNvPr id="0" name=""/>
        <dsp:cNvSpPr/>
      </dsp:nvSpPr>
      <dsp:spPr>
        <a:xfrm>
          <a:off x="874997" y="3396"/>
          <a:ext cx="2070815" cy="12424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2" tIns="106512" rIns="101472" bIns="10651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9000 students</a:t>
          </a:r>
        </a:p>
      </dsp:txBody>
      <dsp:txXfrm>
        <a:off x="874997" y="3396"/>
        <a:ext cx="2070815" cy="1242489"/>
      </dsp:txXfrm>
    </dsp:sp>
    <dsp:sp modelId="{F14C6D0C-4827-894F-BD26-AEE00564FAC8}">
      <dsp:nvSpPr>
        <dsp:cNvPr id="0" name=""/>
        <dsp:cNvSpPr/>
      </dsp:nvSpPr>
      <dsp:spPr>
        <a:xfrm>
          <a:off x="1910404" y="1244085"/>
          <a:ext cx="2547103" cy="445687"/>
        </a:xfrm>
        <a:custGeom>
          <a:avLst/>
          <a:gdLst/>
          <a:ahLst/>
          <a:cxnLst/>
          <a:rect l="0" t="0" r="0" b="0"/>
          <a:pathLst>
            <a:path>
              <a:moveTo>
                <a:pt x="2547103" y="0"/>
              </a:moveTo>
              <a:lnTo>
                <a:pt x="2547103" y="239943"/>
              </a:lnTo>
              <a:lnTo>
                <a:pt x="0" y="239943"/>
              </a:lnTo>
              <a:lnTo>
                <a:pt x="0" y="445687"/>
              </a:lnTo>
            </a:path>
          </a:pathLst>
        </a:custGeom>
        <a:noFill/>
        <a:ln w="12700" cap="flat" cmpd="sng" algn="ctr">
          <a:solidFill>
            <a:schemeClr val="accent5">
              <a:hueOff val="-2025358"/>
              <a:satOff val="-138"/>
              <a:lumOff val="32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9175" y="1464548"/>
        <a:ext cx="129562" cy="4762"/>
      </dsp:txXfrm>
    </dsp:sp>
    <dsp:sp modelId="{7C1707C4-D9CC-6641-A815-A9E9AD26A571}">
      <dsp:nvSpPr>
        <dsp:cNvPr id="0" name=""/>
        <dsp:cNvSpPr/>
      </dsp:nvSpPr>
      <dsp:spPr>
        <a:xfrm>
          <a:off x="3422100" y="3396"/>
          <a:ext cx="2070815" cy="1242489"/>
        </a:xfrm>
        <a:prstGeom prst="rect">
          <a:avLst/>
        </a:prstGeom>
        <a:solidFill>
          <a:schemeClr val="accent5">
            <a:hueOff val="-1736021"/>
            <a:satOff val="-118"/>
            <a:lumOff val="2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2" tIns="106512" rIns="101472" bIns="10651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2000 nursery kids</a:t>
          </a:r>
        </a:p>
      </dsp:txBody>
      <dsp:txXfrm>
        <a:off x="3422100" y="3396"/>
        <a:ext cx="2070815" cy="1242489"/>
      </dsp:txXfrm>
    </dsp:sp>
    <dsp:sp modelId="{0E1DE223-9FA8-DE47-8FFB-A08304C6A7C1}">
      <dsp:nvSpPr>
        <dsp:cNvPr id="0" name=""/>
        <dsp:cNvSpPr/>
      </dsp:nvSpPr>
      <dsp:spPr>
        <a:xfrm>
          <a:off x="2944012" y="2297698"/>
          <a:ext cx="4456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687" y="45720"/>
              </a:lnTo>
            </a:path>
          </a:pathLst>
        </a:custGeom>
        <a:noFill/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4949" y="2341036"/>
        <a:ext cx="23814" cy="4762"/>
      </dsp:txXfrm>
    </dsp:sp>
    <dsp:sp modelId="{5679015D-7516-B44B-92EC-397657764A64}">
      <dsp:nvSpPr>
        <dsp:cNvPr id="0" name=""/>
        <dsp:cNvSpPr/>
      </dsp:nvSpPr>
      <dsp:spPr>
        <a:xfrm>
          <a:off x="874997" y="1722173"/>
          <a:ext cx="2070815" cy="1242489"/>
        </a:xfrm>
        <a:prstGeom prst="rect">
          <a:avLst/>
        </a:prstGeom>
        <a:solidFill>
          <a:schemeClr val="accent5">
            <a:hueOff val="-3472043"/>
            <a:satOff val="-236"/>
            <a:lumOff val="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2" tIns="106512" rIns="101472" bIns="10651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4000 teachers</a:t>
          </a:r>
        </a:p>
      </dsp:txBody>
      <dsp:txXfrm>
        <a:off x="874997" y="1722173"/>
        <a:ext cx="2070815" cy="1242489"/>
      </dsp:txXfrm>
    </dsp:sp>
    <dsp:sp modelId="{185B470A-50FB-DF4A-99F1-04813C4621DF}">
      <dsp:nvSpPr>
        <dsp:cNvPr id="0" name=""/>
        <dsp:cNvSpPr/>
      </dsp:nvSpPr>
      <dsp:spPr>
        <a:xfrm>
          <a:off x="1910404" y="2962862"/>
          <a:ext cx="2547103" cy="445687"/>
        </a:xfrm>
        <a:custGeom>
          <a:avLst/>
          <a:gdLst/>
          <a:ahLst/>
          <a:cxnLst/>
          <a:rect l="0" t="0" r="0" b="0"/>
          <a:pathLst>
            <a:path>
              <a:moveTo>
                <a:pt x="2547103" y="0"/>
              </a:moveTo>
              <a:lnTo>
                <a:pt x="2547103" y="239943"/>
              </a:lnTo>
              <a:lnTo>
                <a:pt x="0" y="239943"/>
              </a:lnTo>
              <a:lnTo>
                <a:pt x="0" y="445687"/>
              </a:lnTo>
            </a:path>
          </a:pathLst>
        </a:custGeom>
        <a:noFill/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9175" y="3183325"/>
        <a:ext cx="129562" cy="4762"/>
      </dsp:txXfrm>
    </dsp:sp>
    <dsp:sp modelId="{0BE9D49F-59C8-7D42-8557-AA4DC4D3C4EF}">
      <dsp:nvSpPr>
        <dsp:cNvPr id="0" name=""/>
        <dsp:cNvSpPr/>
      </dsp:nvSpPr>
      <dsp:spPr>
        <a:xfrm>
          <a:off x="3422100" y="1722173"/>
          <a:ext cx="2070815" cy="1242489"/>
        </a:xfrm>
        <a:prstGeom prst="rect">
          <a:avLst/>
        </a:prstGeom>
        <a:solidFill>
          <a:schemeClr val="accent5">
            <a:hueOff val="-5208064"/>
            <a:satOff val="-354"/>
            <a:lumOff val="8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2" tIns="106512" rIns="101472" bIns="10651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1500 parents</a:t>
          </a:r>
        </a:p>
      </dsp:txBody>
      <dsp:txXfrm>
        <a:off x="3422100" y="1722173"/>
        <a:ext cx="2070815" cy="1242489"/>
      </dsp:txXfrm>
    </dsp:sp>
    <dsp:sp modelId="{F0EF99C3-F1D3-F142-91DB-B39BF0814F15}">
      <dsp:nvSpPr>
        <dsp:cNvPr id="0" name=""/>
        <dsp:cNvSpPr/>
      </dsp:nvSpPr>
      <dsp:spPr>
        <a:xfrm>
          <a:off x="2944012" y="4016474"/>
          <a:ext cx="4456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687" y="45720"/>
              </a:lnTo>
            </a:path>
          </a:pathLst>
        </a:custGeom>
        <a:noFill/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4949" y="4059813"/>
        <a:ext cx="23814" cy="4762"/>
      </dsp:txXfrm>
    </dsp:sp>
    <dsp:sp modelId="{8A7273E4-8690-EA42-A820-244F8D1CFC78}">
      <dsp:nvSpPr>
        <dsp:cNvPr id="0" name=""/>
        <dsp:cNvSpPr/>
      </dsp:nvSpPr>
      <dsp:spPr>
        <a:xfrm>
          <a:off x="874997" y="3440950"/>
          <a:ext cx="2070815" cy="1242489"/>
        </a:xfrm>
        <a:prstGeom prst="rect">
          <a:avLst/>
        </a:prstGeom>
        <a:solidFill>
          <a:schemeClr val="accent5">
            <a:hueOff val="-6944086"/>
            <a:satOff val="-472"/>
            <a:lumOff val="1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2" tIns="106512" rIns="101472" bIns="10651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400 refugees</a:t>
          </a:r>
        </a:p>
      </dsp:txBody>
      <dsp:txXfrm>
        <a:off x="874997" y="3440950"/>
        <a:ext cx="2070815" cy="1242489"/>
      </dsp:txXfrm>
    </dsp:sp>
    <dsp:sp modelId="{A99DEB68-4E93-E04F-9BB0-196B57409046}">
      <dsp:nvSpPr>
        <dsp:cNvPr id="0" name=""/>
        <dsp:cNvSpPr/>
      </dsp:nvSpPr>
      <dsp:spPr>
        <a:xfrm>
          <a:off x="1910404" y="4681639"/>
          <a:ext cx="2547103" cy="445687"/>
        </a:xfrm>
        <a:custGeom>
          <a:avLst/>
          <a:gdLst/>
          <a:ahLst/>
          <a:cxnLst/>
          <a:rect l="0" t="0" r="0" b="0"/>
          <a:pathLst>
            <a:path>
              <a:moveTo>
                <a:pt x="2547103" y="0"/>
              </a:moveTo>
              <a:lnTo>
                <a:pt x="2547103" y="239943"/>
              </a:lnTo>
              <a:lnTo>
                <a:pt x="0" y="239943"/>
              </a:lnTo>
              <a:lnTo>
                <a:pt x="0" y="445687"/>
              </a:lnTo>
            </a:path>
          </a:pathLst>
        </a:custGeom>
        <a:noFill/>
        <a:ln w="12700" cap="flat" cmpd="sng" algn="ctr">
          <a:solidFill>
            <a:schemeClr val="accent5">
              <a:hueOff val="-10126791"/>
              <a:satOff val="-688"/>
              <a:lumOff val="163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9175" y="4902101"/>
        <a:ext cx="129562" cy="4762"/>
      </dsp:txXfrm>
    </dsp:sp>
    <dsp:sp modelId="{4E777A58-7B15-5E44-9F73-4873AD733D06}">
      <dsp:nvSpPr>
        <dsp:cNvPr id="0" name=""/>
        <dsp:cNvSpPr/>
      </dsp:nvSpPr>
      <dsp:spPr>
        <a:xfrm>
          <a:off x="3422100" y="3440950"/>
          <a:ext cx="2070815" cy="1242489"/>
        </a:xfrm>
        <a:prstGeom prst="rect">
          <a:avLst/>
        </a:prstGeom>
        <a:solidFill>
          <a:schemeClr val="accent5">
            <a:hueOff val="-8680107"/>
            <a:satOff val="-590"/>
            <a:lumOff val="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2" tIns="106512" rIns="101472" bIns="10651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800 social workers</a:t>
          </a:r>
        </a:p>
      </dsp:txBody>
      <dsp:txXfrm>
        <a:off x="3422100" y="3440950"/>
        <a:ext cx="2070815" cy="1242489"/>
      </dsp:txXfrm>
    </dsp:sp>
    <dsp:sp modelId="{7FBCD953-6ED0-F944-A22A-69B8071393FD}">
      <dsp:nvSpPr>
        <dsp:cNvPr id="0" name=""/>
        <dsp:cNvSpPr/>
      </dsp:nvSpPr>
      <dsp:spPr>
        <a:xfrm>
          <a:off x="2944012" y="5735251"/>
          <a:ext cx="4456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687" y="45720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4949" y="5778590"/>
        <a:ext cx="23814" cy="4762"/>
      </dsp:txXfrm>
    </dsp:sp>
    <dsp:sp modelId="{6F60B419-6689-DC47-9293-D3CD2DDF5D57}">
      <dsp:nvSpPr>
        <dsp:cNvPr id="0" name=""/>
        <dsp:cNvSpPr/>
      </dsp:nvSpPr>
      <dsp:spPr>
        <a:xfrm>
          <a:off x="874997" y="5159727"/>
          <a:ext cx="2070815" cy="1242489"/>
        </a:xfrm>
        <a:prstGeom prst="rect">
          <a:avLst/>
        </a:prstGeom>
        <a:solidFill>
          <a:schemeClr val="accent5">
            <a:hueOff val="-10416129"/>
            <a:satOff val="-708"/>
            <a:lumOff val="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2" tIns="106512" rIns="101472" bIns="10651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60 government schools</a:t>
          </a:r>
        </a:p>
      </dsp:txBody>
      <dsp:txXfrm>
        <a:off x="874997" y="5159727"/>
        <a:ext cx="2070815" cy="1242489"/>
      </dsp:txXfrm>
    </dsp:sp>
    <dsp:sp modelId="{000422EE-4DB7-884C-BA16-3CD1B8E81CE2}">
      <dsp:nvSpPr>
        <dsp:cNvPr id="0" name=""/>
        <dsp:cNvSpPr/>
      </dsp:nvSpPr>
      <dsp:spPr>
        <a:xfrm>
          <a:off x="3422100" y="5159727"/>
          <a:ext cx="2070815" cy="1242489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472" tIns="106512" rIns="101472" bIns="106512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20 private schools</a:t>
          </a:r>
        </a:p>
      </dsp:txBody>
      <dsp:txXfrm>
        <a:off x="3422100" y="5159727"/>
        <a:ext cx="2070815" cy="1242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A580A-EC7C-1D42-A742-9F51C112D2E3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FF86-30C4-2A4D-98A3-989C51334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9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6C71E-D5CB-CB43-B397-120ECA8F66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CFD1C-A025-BA5C-3354-E324C5277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F8A974-E95F-4AE5-3771-4CE866122B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3ADEC3-66EA-B428-6F8A-E86B738B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33C09-8008-0168-1845-3F11AE044E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6C71E-D5CB-CB43-B397-120ECA8F66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1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51CE5-3F16-724B-9C97-0402EFF743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4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6C71E-D5CB-CB43-B397-120ECA8F66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6C71E-D5CB-CB43-B397-120ECA8F66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6C71E-D5CB-CB43-B397-120ECA8F66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1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this is not just any book. This book is a tool for 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6C71E-D5CB-CB43-B397-120ECA8F66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D5AC68-569F-5F44-94BD-2113C0876C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5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A085-A124-3EED-ACB4-BFF6F09F0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E6574-D947-E01C-6506-0DE375297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A03A-6AA5-11D3-DC66-4CC8F589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04D5-B6B5-6F43-ADE6-68A7FC8F9D2A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2490A-B297-54BA-1C12-1C4A79BA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32915-5785-CAAC-1D52-4B15F404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79E-F18E-3D44-A45E-0E8DA9E7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1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3233-23F4-E98B-B959-0443A767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499B1-EDFF-A617-4A04-574C6FAC2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A18E3-5F1B-69C0-A247-583B82E0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04D5-B6B5-6F43-ADE6-68A7FC8F9D2A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91A45-F729-A6B6-E3D3-AB6BD735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B8788-5375-7DCC-BB14-1E8E1F3A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79E-F18E-3D44-A45E-0E8DA9E7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8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80EE95-8AC6-81E0-F935-90F2C64D7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643AA-AA73-D8C8-3D3B-ABF21B8F3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D6F1-37CD-34F5-0492-D6B6EAEA3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04D5-B6B5-6F43-ADE6-68A7FC8F9D2A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79587-6D2F-F5C5-115B-E8BB1CA0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846D8-0C71-F359-4302-AEDED439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79E-F18E-3D44-A45E-0E8DA9E7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6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2970-E6F7-7EFC-176D-C92A9FFA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BC0F3-808E-E625-D013-DC1433B2A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EDCAB-EC50-D8EB-D48D-F6EE070B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04D5-B6B5-6F43-ADE6-68A7FC8F9D2A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78A36-4612-FDCE-70BD-D643F98D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D8D60-45B2-E370-73B8-0671648E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79E-F18E-3D44-A45E-0E8DA9E7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2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CD7F-2270-552A-2676-F2742F7BC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03C30-8B35-1B60-649E-4E68BE8E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7003F-9AE4-F1AA-AAEC-BEF84F52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04D5-B6B5-6F43-ADE6-68A7FC8F9D2A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7831-87E3-F002-460F-815F3632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AFC7C-B002-39AB-811D-20AB9230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79E-F18E-3D44-A45E-0E8DA9E7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B5783-B398-AAEA-E90E-CD75251B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0570B-041F-0081-ED4F-520AF5910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28BCA-571E-66AE-445E-99A31C31D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FA629-719B-9801-472C-A5824509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04D5-B6B5-6F43-ADE6-68A7FC8F9D2A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B36F3-626C-5F97-3E69-1F1FE26D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A9A86-9405-2F26-3357-C892FAAD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79E-F18E-3D44-A45E-0E8DA9E7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0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D324-6829-061C-9D6C-7437E2C2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672EC-8CFD-1AD6-7E52-DD90B7892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13A92-ED6A-652A-82B4-0B8B39C52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DF4AE-3C07-2C6C-37C8-F8A32A91A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C8058-38F5-9AC6-BDF3-F227E2D0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95A51C-35F9-E05C-5359-0EF3AB7CF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04D5-B6B5-6F43-ADE6-68A7FC8F9D2A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9C5C4-3ECB-9DF8-0590-C5A342C4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066391-362D-27A9-E056-45E6E83C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79E-F18E-3D44-A45E-0E8DA9E7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AF54-2BE5-7342-633C-9DD66128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82D02-B2DF-3B26-8C53-280DAD19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04D5-B6B5-6F43-ADE6-68A7FC8F9D2A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7D7C70-A2F9-3A80-84B2-B860EE05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A924E-2CFD-856E-AC3E-E30C2710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79E-F18E-3D44-A45E-0E8DA9E7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9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B6344-469F-699A-EAF3-3DD87499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04D5-B6B5-6F43-ADE6-68A7FC8F9D2A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04B25-DC30-20E8-4516-283CC6D5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64E8B-D627-6F72-E2AD-00C6C191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79E-F18E-3D44-A45E-0E8DA9E7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2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CEC1-8CE1-EDC9-80FB-2787C8C8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44079-BBDA-0DF8-157B-EB411728F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AAD8B-69D4-01EA-8E99-AABB0EFB5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DECBB-48EF-D617-AB23-D5B6C6E8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04D5-B6B5-6F43-ADE6-68A7FC8F9D2A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9DAF9-A73E-D026-7C99-C1946CF0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382AF-DB45-C5CC-5C52-DAE7874D7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79E-F18E-3D44-A45E-0E8DA9E7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7EC1-15F4-2A8F-424E-B3DCD8FB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3769DB-D737-AA46-A1B0-7837B0E18E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CB960-B1CC-9EB3-BFB7-AA4FB151A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F044B-A394-15BD-8BA6-9BF7F612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04D5-B6B5-6F43-ADE6-68A7FC8F9D2A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F94E9-0841-B937-14B9-10658E90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F58DB-F0C6-AAAB-4C2E-04C4E408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679E-F18E-3D44-A45E-0E8DA9E7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89470-9EEA-D1EF-6C03-6FD711E5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B7D6-B5B4-10A4-8164-BC1150389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8244D-62C0-ED44-9026-DD33398BA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BB04D5-B6B5-6F43-ADE6-68A7FC8F9D2A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EF2CD-8209-00B2-611C-B20535F6A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0ACCA-5AF8-EB05-D2E3-C368DCC5A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CA679E-F18E-3D44-A45E-0E8DA9E7E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5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480F2-0478-57F0-5EA0-48A769151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2800">
                <a:solidFill>
                  <a:schemeClr val="tx2"/>
                </a:solidFill>
              </a:rPr>
              <a:t>Not Guilty - Empowering Communities to Prevent Abuse and Bullying</a:t>
            </a:r>
          </a:p>
        </p:txBody>
      </p:sp>
      <p:pic>
        <p:nvPicPr>
          <p:cNvPr id="5" name="Picture 4" descr="A hand with a red stripe and blue text&#10;&#10;Description automatically generated">
            <a:extLst>
              <a:ext uri="{FF2B5EF4-FFF2-40B4-BE49-F238E27FC236}">
                <a16:creationId xmlns:a16="http://schemas.microsoft.com/office/drawing/2014/main" id="{FB5879EC-E354-890F-F34B-5744C4C7D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07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588552" y="-8999"/>
            <a:ext cx="2790824" cy="6875999"/>
          </a:xfrm>
          <a:prstGeom prst="rect">
            <a:avLst/>
          </a:prstGeom>
          <a:solidFill>
            <a:schemeClr val="bg1"/>
          </a:solidFill>
          <a:ln w="38100">
            <a:solidFill>
              <a:srgbClr val="E46C0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>
                <a:solidFill>
                  <a:schemeClr val="tx1"/>
                </a:solidFill>
                <a:latin typeface="Gill Sans MT"/>
                <a:cs typeface="Gill Sans MT"/>
              </a:rPr>
              <a:t>This is the place to describe what your Solution is all about, and what makes it work.</a:t>
            </a:r>
          </a:p>
          <a:p>
            <a:endParaRPr lang="de-DE" sz="1600" dirty="0">
              <a:solidFill>
                <a:schemeClr val="tx1"/>
              </a:solidFill>
              <a:latin typeface="Gill Sans MT"/>
              <a:cs typeface="Gill Sans MT"/>
            </a:endParaRPr>
          </a:p>
          <a:p>
            <a:r>
              <a:rPr lang="de-DE" sz="1600" dirty="0">
                <a:solidFill>
                  <a:schemeClr val="tx1"/>
                </a:solidFill>
                <a:latin typeface="Gill Sans MT"/>
                <a:cs typeface="Gill Sans MT"/>
              </a:rPr>
              <a:t>Think about your Solution in terms of</a:t>
            </a:r>
          </a:p>
          <a:p>
            <a:endParaRPr lang="de-DE" sz="1600" dirty="0">
              <a:solidFill>
                <a:schemeClr val="tx1"/>
              </a:solidFill>
              <a:latin typeface="Gill Sans MT"/>
              <a:cs typeface="Gill Sans MT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latin typeface="Gill Sans MT"/>
                <a:cs typeface="Gill Sans MT"/>
              </a:rPr>
              <a:t>Ideas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latin typeface="Gill Sans MT"/>
                <a:cs typeface="Gill Sans MT"/>
              </a:rPr>
              <a:t>Processes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latin typeface="Gill Sans MT"/>
                <a:cs typeface="Gill Sans MT"/>
              </a:rPr>
              <a:t>Skills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latin typeface="Gill Sans MT"/>
                <a:cs typeface="Gill Sans MT"/>
              </a:rPr>
              <a:t>Organizational components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latin typeface="Gill Sans MT"/>
                <a:cs typeface="Gill Sans MT"/>
              </a:rPr>
              <a:t>Values and principles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  <a:latin typeface="Gill Sans MT"/>
                <a:cs typeface="Gill Sans MT"/>
              </a:rPr>
              <a:t>Technologies</a:t>
            </a:r>
          </a:p>
          <a:p>
            <a:pPr marL="182563" indent="-182563"/>
            <a:endParaRPr lang="de-DE" sz="1600" dirty="0">
              <a:solidFill>
                <a:schemeClr val="tx1"/>
              </a:solidFill>
              <a:latin typeface="Gill Sans MT"/>
              <a:cs typeface="Gill Sans MT"/>
            </a:endParaRPr>
          </a:p>
          <a:p>
            <a:r>
              <a:rPr lang="de-DE" sz="1600" dirty="0">
                <a:solidFill>
                  <a:schemeClr val="tx1"/>
                </a:solidFill>
                <a:latin typeface="Gill Sans MT"/>
                <a:cs typeface="Gill Sans MT"/>
              </a:rPr>
              <a:t>Which aspects of your Solution are non-negotiable, which ones are supporting the core elements, and which ones are only peripheral or nice to have? </a:t>
            </a:r>
            <a:r>
              <a:rPr lang="de-DE" sz="1600" b="1" dirty="0">
                <a:solidFill>
                  <a:srgbClr val="000000"/>
                </a:solidFill>
                <a:latin typeface="Gill Sans MT"/>
                <a:cs typeface="Gill Sans MT"/>
              </a:rPr>
              <a:t>Focus only on the non-negotiables </a:t>
            </a:r>
            <a:r>
              <a:rPr lang="de-DE" sz="1600" dirty="0">
                <a:solidFill>
                  <a:schemeClr val="tx1"/>
                </a:solidFill>
                <a:latin typeface="Gill Sans MT"/>
                <a:cs typeface="Gill Sans MT"/>
              </a:rPr>
              <a:t>here.</a:t>
            </a:r>
          </a:p>
          <a:p>
            <a:endParaRPr lang="de-DE" sz="1600" dirty="0">
              <a:solidFill>
                <a:schemeClr val="tx1"/>
              </a:solidFill>
              <a:latin typeface="Gill Sans MT"/>
              <a:cs typeface="Gill Sans MT"/>
            </a:endParaRPr>
          </a:p>
          <a:p>
            <a:r>
              <a:rPr lang="de-DE" sz="1600" b="1" dirty="0">
                <a:solidFill>
                  <a:srgbClr val="000000"/>
                </a:solidFill>
                <a:latin typeface="Gill Sans MT"/>
                <a:cs typeface="Gill Sans MT"/>
              </a:rPr>
              <a:t>Keep it </a:t>
            </a:r>
            <a:r>
              <a:rPr lang="de-DE" sz="1600" b="1" i="1" dirty="0">
                <a:solidFill>
                  <a:srgbClr val="000000"/>
                </a:solidFill>
                <a:latin typeface="Gill Sans MT"/>
                <a:cs typeface="Gill Sans MT"/>
              </a:rPr>
              <a:t>really</a:t>
            </a:r>
            <a:r>
              <a:rPr lang="de-DE" sz="1600" b="1" dirty="0">
                <a:solidFill>
                  <a:srgbClr val="000000"/>
                </a:solidFill>
                <a:latin typeface="Gill Sans MT"/>
                <a:cs typeface="Gill Sans MT"/>
              </a:rPr>
              <a:t> simple</a:t>
            </a:r>
            <a:r>
              <a:rPr lang="de-DE" sz="1600" b="1" dirty="0">
                <a:solidFill>
                  <a:schemeClr val="accent1"/>
                </a:solidFill>
                <a:latin typeface="Gill Sans MT"/>
                <a:cs typeface="Gill Sans MT"/>
              </a:rPr>
              <a:t>.</a:t>
            </a:r>
            <a:r>
              <a:rPr lang="de-DE" sz="1600" dirty="0">
                <a:solidFill>
                  <a:schemeClr val="tx1"/>
                </a:solidFill>
                <a:latin typeface="Gill Sans MT"/>
                <a:cs typeface="Gill Sans MT"/>
              </a:rPr>
              <a:t> One page only. Font size at least 18</a:t>
            </a:r>
            <a:r>
              <a:rPr lang="de-DE" sz="16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ZoneTexte 7"/>
          <p:cNvSpPr txBox="1">
            <a:spLocks noChangeArrowheads="1"/>
          </p:cNvSpPr>
          <p:nvPr/>
        </p:nvSpPr>
        <p:spPr bwMode="auto">
          <a:xfrm>
            <a:off x="2617190" y="332656"/>
            <a:ext cx="80508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fr-FR" sz="4000" cap="all" dirty="0">
                <a:solidFill>
                  <a:srgbClr val="A4A7A6"/>
                </a:solidFill>
                <a:latin typeface="Gill Sans MT"/>
                <a:cs typeface="Gill Sans MT"/>
              </a:rPr>
              <a:t>The </a:t>
            </a:r>
            <a:r>
              <a:rPr lang="fr-FR" sz="4000" cap="all" dirty="0">
                <a:solidFill>
                  <a:srgbClr val="FD5F08"/>
                </a:solidFill>
                <a:latin typeface="Gill Sans MT"/>
                <a:cs typeface="Gill Sans MT"/>
              </a:rPr>
              <a:t>Solution</a:t>
            </a:r>
          </a:p>
        </p:txBody>
      </p:sp>
      <p:pic>
        <p:nvPicPr>
          <p:cNvPr id="6" name="Picture 6" descr="magnifyinggla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2044" y="1279658"/>
            <a:ext cx="792680" cy="79268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071016" y="6418624"/>
            <a:ext cx="2133600" cy="365125"/>
          </a:xfrm>
        </p:spPr>
        <p:txBody>
          <a:bodyPr/>
          <a:lstStyle/>
          <a:p>
            <a:fld id="{7864CA66-A463-1D4A-8BE3-D54729B5C822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76" y="700336"/>
            <a:ext cx="8707474" cy="611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93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96568" y="6186270"/>
            <a:ext cx="9171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/>
            <a:r>
              <a:rPr lang="en-US" sz="1200" b="1" i="1" dirty="0">
                <a:solidFill>
                  <a:srgbClr val="604A7B"/>
                </a:solidFill>
              </a:rPr>
              <a:t>Source: H.M </a:t>
            </a:r>
            <a:r>
              <a:rPr lang="en-US" sz="1200" b="1" i="1" dirty="0" err="1">
                <a:solidFill>
                  <a:srgbClr val="604A7B"/>
                </a:solidFill>
              </a:rPr>
              <a:t>Zinzow</a:t>
            </a:r>
            <a:r>
              <a:rPr lang="en-US" sz="1200" b="1" i="1" dirty="0">
                <a:solidFill>
                  <a:srgbClr val="604A7B"/>
                </a:solidFill>
              </a:rPr>
              <a:t>, H.S. </a:t>
            </a:r>
            <a:r>
              <a:rPr lang="en-US" sz="1200" b="1" i="1" dirty="0" err="1">
                <a:solidFill>
                  <a:srgbClr val="604A7B"/>
                </a:solidFill>
              </a:rPr>
              <a:t>Resnick</a:t>
            </a:r>
            <a:r>
              <a:rPr lang="en-US" sz="1200" b="1" i="1" dirty="0">
                <a:solidFill>
                  <a:srgbClr val="604A7B"/>
                </a:solidFill>
              </a:rPr>
              <a:t>, J.L. McCauley, A.B. </a:t>
            </a:r>
            <a:r>
              <a:rPr lang="en-US" sz="1200" b="1" i="1" dirty="0" err="1">
                <a:solidFill>
                  <a:srgbClr val="604A7B"/>
                </a:solidFill>
              </a:rPr>
              <a:t>Amstadter</a:t>
            </a:r>
            <a:r>
              <a:rPr lang="en-US" sz="1200" b="1" i="1" dirty="0">
                <a:solidFill>
                  <a:srgbClr val="604A7B"/>
                </a:solidFill>
              </a:rPr>
              <a:t>, K.J. Ruggiero, &amp; D.G. Kilpatrick, Prevalence and risk of psychiatric disorders as a function of variant rape histories: results from a national survey of women. Social psychiatry and psychiatric epidemiology, 47(6), 893-902 (2012).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96568" y="965198"/>
            <a:ext cx="9213600" cy="1054101"/>
          </a:xfrm>
        </p:spPr>
        <p:txBody>
          <a:bodyPr anchor="t">
            <a:noAutofit/>
          </a:bodyPr>
          <a:lstStyle/>
          <a:p>
            <a:r>
              <a:rPr lang="en-US" sz="4800" b="1" dirty="0"/>
              <a:t>The Effects of Sexual Assault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95440" y="2291502"/>
            <a:ext cx="9171433" cy="274320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53312" indent="-342900" algn="l">
              <a:lnSpc>
                <a:spcPct val="130000"/>
              </a:lnSpc>
              <a:buFont typeface="Arial"/>
              <a:buChar char="•"/>
            </a:pPr>
            <a:r>
              <a:rPr lang="en-US" sz="2400" b="1" dirty="0"/>
              <a:t>About 4 times more likely to develop symptoms of drug abuse</a:t>
            </a:r>
          </a:p>
          <a:p>
            <a:pPr marL="1353312" indent="-342900" algn="l">
              <a:lnSpc>
                <a:spcPct val="130000"/>
              </a:lnSpc>
              <a:buFont typeface="Arial"/>
              <a:buChar char="•"/>
            </a:pPr>
            <a:r>
              <a:rPr lang="en-US" sz="2400" b="1" dirty="0"/>
              <a:t>About 4 times more likely to develop PTSD as an adult</a:t>
            </a:r>
          </a:p>
          <a:p>
            <a:pPr marL="1353312" indent="-342900" algn="l">
              <a:lnSpc>
                <a:spcPct val="130000"/>
              </a:lnSpc>
              <a:buFont typeface="Arial"/>
              <a:buChar char="•"/>
            </a:pPr>
            <a:r>
              <a:rPr lang="en-US" sz="2400" b="1" dirty="0"/>
              <a:t>About 3 times more likely to experience a major depressive episode as adults</a:t>
            </a:r>
          </a:p>
        </p:txBody>
      </p:sp>
    </p:spTree>
    <p:extLst>
      <p:ext uri="{BB962C8B-B14F-4D97-AF65-F5344CB8AC3E}">
        <p14:creationId xmlns:p14="http://schemas.microsoft.com/office/powerpoint/2010/main" val="1921756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B1DF57-386D-B24E-3782-C49DE2B1C106}"/>
              </a:ext>
            </a:extLst>
          </p:cNvPr>
          <p:cNvSpPr txBox="1"/>
          <p:nvPr/>
        </p:nvSpPr>
        <p:spPr>
          <a:xfrm>
            <a:off x="841248" y="256032"/>
            <a:ext cx="10506456" cy="1014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you see is just the tip of the iceberg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6513" y="1926265"/>
            <a:ext cx="8078974" cy="4357524"/>
            <a:chOff x="1549400" y="2822262"/>
            <a:chExt cx="6374669" cy="4184559"/>
          </a:xfrm>
        </p:grpSpPr>
        <p:pic>
          <p:nvPicPr>
            <p:cNvPr id="8" name="Picture 7" descr="iceber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02" y="2848694"/>
              <a:ext cx="6374667" cy="4158127"/>
            </a:xfrm>
            <a:prstGeom prst="rect">
              <a:avLst/>
            </a:prstGeom>
            <a:ln w="19050" cmpd="sng">
              <a:noFill/>
            </a:ln>
          </p:spPr>
        </p:pic>
        <p:grpSp>
          <p:nvGrpSpPr>
            <p:cNvPr id="2" name="Group 1"/>
            <p:cNvGrpSpPr/>
            <p:nvPr/>
          </p:nvGrpSpPr>
          <p:grpSpPr>
            <a:xfrm>
              <a:off x="1549400" y="2822262"/>
              <a:ext cx="5916490" cy="939855"/>
              <a:chOff x="1549400" y="2822262"/>
              <a:chExt cx="5916490" cy="93985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549400" y="3479843"/>
                <a:ext cx="1051564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Anger</a:t>
                </a:r>
                <a:endParaRPr lang="en-US" b="1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561495" y="3538950"/>
                <a:ext cx="1238509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Addictions</a:t>
                </a:r>
                <a:endParaRPr lang="en-US" b="1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02090" y="2843327"/>
                <a:ext cx="2463800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Emotional Withdrawal</a:t>
                </a:r>
                <a:endParaRPr lang="en-US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912643" y="2822262"/>
                <a:ext cx="1765300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Perfectionism</a:t>
                </a:r>
                <a:endParaRPr lang="en-US" b="1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37015" y="3519766"/>
                <a:ext cx="1968500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Seductive Behavior</a:t>
                </a:r>
                <a:endParaRPr lang="en-US" b="1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43735" y="3218026"/>
                <a:ext cx="1031236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Control</a:t>
                </a:r>
                <a:endParaRPr lang="en-US" b="1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620788" y="3210125"/>
                <a:ext cx="1353406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Depression</a:t>
                </a:r>
                <a:endParaRPr lang="en-US" b="1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47663" y="3178936"/>
                <a:ext cx="2095501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Sexual Difficulties</a:t>
                </a:r>
                <a:endParaRPr lang="en-US" b="1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880524" y="2848694"/>
                <a:ext cx="919480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Anxiety</a:t>
                </a:r>
                <a:endParaRPr lang="en-US" b="1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804285" y="5762388"/>
              <a:ext cx="5436741" cy="1145623"/>
              <a:chOff x="1709835" y="5762388"/>
              <a:chExt cx="5436741" cy="114562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685049" y="6684844"/>
                <a:ext cx="1749774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rgbClr val="A60004"/>
                    </a:solidFill>
                    <a:latin typeface="+mn-lt"/>
                    <a:ea typeface="+mn-ea"/>
                    <a:cs typeface="+mn-cs"/>
                  </a:rPr>
                  <a:t>Low Self-Esteem</a:t>
                </a:r>
                <a:endParaRPr lang="en-US" b="1">
                  <a:solidFill>
                    <a:srgbClr val="A60004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039695" y="5762388"/>
                <a:ext cx="760309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rgbClr val="A60004"/>
                    </a:solidFill>
                    <a:latin typeface="+mn-lt"/>
                    <a:ea typeface="+mn-ea"/>
                    <a:cs typeface="+mn-cs"/>
                  </a:rPr>
                  <a:t>Fear</a:t>
                </a:r>
                <a:endParaRPr lang="en-US" b="1">
                  <a:solidFill>
                    <a:srgbClr val="A60004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709835" y="6182520"/>
                <a:ext cx="682218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rgbClr val="A60004"/>
                    </a:solidFill>
                    <a:latin typeface="+mn-lt"/>
                    <a:ea typeface="+mn-ea"/>
                    <a:cs typeface="+mn-cs"/>
                  </a:rPr>
                  <a:t>Guilt</a:t>
                </a:r>
                <a:endParaRPr lang="en-US" b="1">
                  <a:solidFill>
                    <a:srgbClr val="A60004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94717" y="6628289"/>
                <a:ext cx="977493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rgbClr val="A60004"/>
                    </a:solidFill>
                    <a:latin typeface="+mn-lt"/>
                    <a:ea typeface="+mn-ea"/>
                    <a:cs typeface="+mn-cs"/>
                  </a:rPr>
                  <a:t>Shame</a:t>
                </a:r>
                <a:endParaRPr lang="en-US" b="1">
                  <a:solidFill>
                    <a:srgbClr val="A60004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917955" y="6500178"/>
                <a:ext cx="1228621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rgbClr val="A60004"/>
                    </a:solidFill>
                    <a:latin typeface="+mn-lt"/>
                    <a:ea typeface="+mn-ea"/>
                    <a:cs typeface="+mn-cs"/>
                  </a:rPr>
                  <a:t>Deception</a:t>
                </a:r>
                <a:endParaRPr lang="en-US" b="1">
                  <a:solidFill>
                    <a:srgbClr val="A60004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677943" y="6354644"/>
                <a:ext cx="844713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rgbClr val="A60004"/>
                    </a:solidFill>
                    <a:latin typeface="+mn-lt"/>
                    <a:ea typeface="+mn-ea"/>
                    <a:cs typeface="+mn-cs"/>
                  </a:rPr>
                  <a:t>Abuse</a:t>
                </a:r>
                <a:endParaRPr lang="en-US" b="1">
                  <a:solidFill>
                    <a:srgbClr val="A60004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350738" y="6169978"/>
                <a:ext cx="1640813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rgbClr val="A60004"/>
                    </a:solidFill>
                    <a:latin typeface="+mn-lt"/>
                    <a:ea typeface="+mn-ea"/>
                    <a:cs typeface="+mn-cs"/>
                  </a:rPr>
                  <a:t>Manipulation</a:t>
                </a:r>
                <a:endParaRPr lang="en-US" b="1">
                  <a:solidFill>
                    <a:srgbClr val="A60004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037015" y="5793543"/>
                <a:ext cx="1809750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rgbClr val="A60004"/>
                    </a:solidFill>
                    <a:latin typeface="+mn-lt"/>
                    <a:ea typeface="+mn-ea"/>
                    <a:cs typeface="+mn-cs"/>
                  </a:rPr>
                  <a:t>Betrayal</a:t>
                </a:r>
                <a:endParaRPr lang="en-US" b="1">
                  <a:solidFill>
                    <a:srgbClr val="A60004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350738" y="6662540"/>
                <a:ext cx="1461267" cy="223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713232">
                  <a:spcAft>
                    <a:spcPts val="600"/>
                  </a:spcAft>
                </a:pPr>
                <a:r>
                  <a:rPr lang="en-US" sz="1404" b="1" kern="1200">
                    <a:solidFill>
                      <a:srgbClr val="A60004"/>
                    </a:solidFill>
                    <a:latin typeface="+mn-lt"/>
                    <a:ea typeface="+mn-ea"/>
                    <a:cs typeface="+mn-cs"/>
                  </a:rPr>
                  <a:t>Self-Loathing</a:t>
                </a:r>
                <a:endParaRPr lang="en-US" b="1">
                  <a:solidFill>
                    <a:srgbClr val="A6000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5818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419CD-3F16-56F4-6BCB-9BC7B8DEF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/>
              <a:t>Service Offerings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68AEA94-C31B-767D-5436-8318B78970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119" r="1" b="2388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AD1BE-F87D-9132-B15F-D88E47F8D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1">
                    <a:alpha val="80000"/>
                  </a:schemeClr>
                </a:solidFill>
              </a:rPr>
              <a:t>Core Services</a:t>
            </a:r>
            <a:r>
              <a:rPr lang="en-US" sz="1600">
                <a:solidFill>
                  <a:schemeClr val="tx1">
                    <a:alpha val="8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</a:rPr>
              <a:t>Sexual abuse prevention workshops.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</a:rPr>
              <a:t>Anti-bullying education programs.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alpha val="80000"/>
                  </a:schemeClr>
                </a:solidFill>
              </a:rPr>
              <a:t>Community engagement and support initiatives.</a:t>
            </a:r>
          </a:p>
          <a:p>
            <a:pPr marL="457200" lvl="1" indent="0">
              <a:buNone/>
            </a:pPr>
            <a:endParaRPr lang="en-US" sz="1600">
              <a:solidFill>
                <a:schemeClr val="tx1">
                  <a:alpha val="8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tx1">
                    <a:alpha val="80000"/>
                  </a:schemeClr>
                </a:solidFill>
              </a:rPr>
              <a:t>Specialized Focus</a:t>
            </a:r>
            <a:r>
              <a:rPr lang="en-US" sz="1600">
                <a:solidFill>
                  <a:schemeClr val="tx1">
                    <a:alpha val="80000"/>
                  </a:schemeClr>
                </a:solidFill>
              </a:rPr>
              <a:t>: Children, youth and women rehabilitation and Support Services, providing workshops that help individuals build resilience and understand healthy relationships.</a:t>
            </a:r>
          </a:p>
          <a:p>
            <a:endParaRPr lang="en-US" sz="16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17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1735-5CA0-1F3E-0680-81707DAB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en-US" sz="3800" dirty="0"/>
              <a:t>Social 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02D0-D426-CB58-425A-9ADA69371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b="1"/>
              <a:t>Impact Goals</a:t>
            </a:r>
            <a:r>
              <a:rPr lang="en-US" sz="1700"/>
              <a:t>: Decrease the incidence of sexual abuse and bullying in communities.</a:t>
            </a:r>
          </a:p>
          <a:p>
            <a:pPr lvl="1"/>
            <a:r>
              <a:rPr lang="en-US" sz="1700"/>
              <a:t>Create safer environments in schools and neighborhoods.</a:t>
            </a:r>
          </a:p>
          <a:p>
            <a:pPr lvl="1"/>
            <a:r>
              <a:rPr lang="en-US" sz="1700"/>
              <a:t>Increase reporting and support for victims.</a:t>
            </a:r>
          </a:p>
          <a:p>
            <a:r>
              <a:rPr lang="en-US" sz="1700" b="1"/>
              <a:t>Target Audience</a:t>
            </a:r>
            <a:r>
              <a:rPr lang="en-US" sz="1700"/>
              <a:t>: Youth, educators, parents, community leaders, and organizations involved in youth rehabilitation.</a:t>
            </a:r>
          </a:p>
          <a:p>
            <a:r>
              <a:rPr lang="en-US" sz="1700" b="1"/>
              <a:t>Outcomes</a:t>
            </a:r>
            <a:r>
              <a:rPr lang="en-US" sz="1700"/>
              <a:t>: Empowered individuals who are informed, vigilant, and dedicated to creating abuse-free communities.</a:t>
            </a:r>
          </a:p>
        </p:txBody>
      </p:sp>
      <p:pic>
        <p:nvPicPr>
          <p:cNvPr id="5" name="Picture 4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15981178-96D1-1198-4802-96E72553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33" r="10050" b="-1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5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F3E7713F-4E55-9D09-0AA5-753CB77C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Social Impact since 2012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A9812C3-B77F-CC9D-4B41-4CD2220FC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167716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8705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F85737-79B1-F5D4-0D9C-0304A332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/>
              <a:t>Competitive Landscape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wo girls holding slime in their hands&#10;&#10;Description automatically generated">
            <a:extLst>
              <a:ext uri="{FF2B5EF4-FFF2-40B4-BE49-F238E27FC236}">
                <a16:creationId xmlns:a16="http://schemas.microsoft.com/office/drawing/2014/main" id="{0FA2DC8A-B569-0CEA-40AC-EB14BD14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25" r="1" b="35176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6A04-7A3A-C1A7-02E3-4749920F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>
                    <a:alpha val="80000"/>
                  </a:schemeClr>
                </a:solidFill>
              </a:rPr>
              <a:t>Current Landscape</a:t>
            </a: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: Mix of nonprofits, government initiatives, and educational organizations focused on raising awareness.</a:t>
            </a:r>
          </a:p>
          <a:p>
            <a:pPr lvl="1"/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Many existing programs lack depth, cultural sensitivity, and hands-on engagement.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>
                    <a:alpha val="80000"/>
                  </a:schemeClr>
                </a:solidFill>
              </a:rPr>
              <a:t>Our Differentiation</a:t>
            </a: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: Customized, interactive workshops tailored to diverse cultural contexts.</a:t>
            </a:r>
          </a:p>
          <a:p>
            <a:pPr lvl="1"/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Comprehensive focus on youth, educators, parents, and community leaders.</a:t>
            </a:r>
          </a:p>
          <a:p>
            <a:pPr lvl="1"/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Specially trained facilitators who handle sensitive topics with care.</a:t>
            </a:r>
          </a:p>
          <a:p>
            <a:endParaRPr lang="en-US" sz="14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49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63A8B-2043-DC50-D16C-D8F15DA7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en-US" sz="5600"/>
              <a:t>Competitive Advantage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2296DB51-7DE1-54B8-90A5-7BA6E160D6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571" b="-3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3F36E-BAF3-A743-51B1-C24BCE4E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>
                    <a:alpha val="80000"/>
                  </a:schemeClr>
                </a:solidFill>
              </a:rPr>
              <a:t>Unique Approach</a:t>
            </a: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Real-life scenarios, role-playing, and open dialogue to create impactful learning experiences.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Cultural adaptability ensuring relevance in varied contexts like Abu Dhabi.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>
                    <a:alpha val="80000"/>
                  </a:schemeClr>
                </a:solidFill>
              </a:rPr>
              <a:t>Strategic Partnerships</a:t>
            </a: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Strong local partnerships to enhance reach and sustainability.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Collaboration with schools, community centers, and rehabilitation facilities.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>
                    <a:alpha val="80000"/>
                  </a:schemeClr>
                </a:solidFill>
              </a:rPr>
              <a:t>Leadership Position</a:t>
            </a: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>
                    <a:alpha val="80000"/>
                  </a:schemeClr>
                </a:solidFill>
              </a:rPr>
              <a:t>Positioned as a leading innovator in the field of abuse prevention and anti-bullying education.</a:t>
            </a:r>
          </a:p>
          <a:p>
            <a:endParaRPr lang="en-US" sz="14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39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C4337-ED76-1A12-5DD4-EDF21B16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r>
              <a:rPr lang="en-US"/>
              <a:t>Implementation Strategy 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D178F2F-2283-CED6-71F3-DEE72C6C8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712" b="28925"/>
          <a:stretch/>
        </p:blipFill>
        <p:spPr>
          <a:xfrm>
            <a:off x="1265601" y="2038865"/>
            <a:ext cx="2537804" cy="25578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22054-5D35-980A-E439-07DBC63E5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94102"/>
            <a:ext cx="5310116" cy="3908585"/>
          </a:xfrm>
        </p:spPr>
        <p:txBody>
          <a:bodyPr>
            <a:normAutofit/>
          </a:bodyPr>
          <a:lstStyle/>
          <a:p>
            <a:r>
              <a:rPr lang="en-US" sz="2000" b="1"/>
              <a:t>Phase 1</a:t>
            </a:r>
            <a:r>
              <a:rPr lang="en-US" sz="2000"/>
              <a:t>: Pilot programs in select schools and community centers.</a:t>
            </a:r>
          </a:p>
          <a:p>
            <a:r>
              <a:rPr lang="en-US" sz="2000" b="1"/>
              <a:t>Phase 2</a:t>
            </a:r>
            <a:r>
              <a:rPr lang="en-US" sz="2000"/>
              <a:t>: Scale across Abu Dhabi through strategic partnerships and outreach.</a:t>
            </a:r>
          </a:p>
          <a:p>
            <a:r>
              <a:rPr lang="en-US" sz="2000" b="1"/>
              <a:t>Sustainability</a:t>
            </a:r>
            <a:r>
              <a:rPr lang="en-US" sz="2000"/>
              <a:t>: Ongoing monitoring, evaluation, and adaptation to ensure long-term impact.</a:t>
            </a:r>
          </a:p>
        </p:txBody>
      </p:sp>
    </p:spTree>
    <p:extLst>
      <p:ext uri="{BB962C8B-B14F-4D97-AF65-F5344CB8AC3E}">
        <p14:creationId xmlns:p14="http://schemas.microsoft.com/office/powerpoint/2010/main" val="1919976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5C658-DA8E-4948-3B7A-96C2B9F8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Contact Information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7B72E-9E01-8A7B-80CB-72072574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Thank you for your interest in Not Guilty and our mission to prevent abuse and bullying.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Information:</a:t>
            </a:r>
          </a:p>
          <a:p>
            <a:pPr marL="0" indent="0">
              <a:buNone/>
            </a:pPr>
            <a:r>
              <a:rPr lang="en-US" dirty="0" err="1"/>
              <a:t>contact@gheirmozneb.org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8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29067"/>
          <a:stretch/>
        </p:blipFill>
        <p:spPr>
          <a:xfrm>
            <a:off x="1588893" y="661090"/>
            <a:ext cx="5657304" cy="5561912"/>
          </a:xfrm>
          <a:prstGeom prst="rect">
            <a:avLst/>
          </a:prstGeom>
          <a:ln w="19050" cmpd="sng">
            <a:solidFill>
              <a:srgbClr val="604A7B"/>
            </a:solidFill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733425" y="843131"/>
            <a:ext cx="3543300" cy="4267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800" b="1" dirty="0">
                <a:latin typeface="+mn-lt"/>
              </a:rPr>
              <a:t>1 in 9 </a:t>
            </a:r>
            <a:r>
              <a:rPr lang="en-US" sz="2800" b="1" u="sng" dirty="0">
                <a:latin typeface="+mn-lt"/>
              </a:rPr>
              <a:t>Girls</a:t>
            </a:r>
            <a:r>
              <a:rPr lang="en-US" sz="2800" b="1" dirty="0">
                <a:latin typeface="+mn-lt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800" b="1" dirty="0"/>
              <a:t>1 in 53 </a:t>
            </a:r>
            <a:r>
              <a:rPr lang="en-US" sz="2800" b="1" u="sng" dirty="0"/>
              <a:t>Boys</a:t>
            </a:r>
            <a:r>
              <a:rPr lang="en-US" sz="2800" b="1" dirty="0"/>
              <a:t> </a:t>
            </a:r>
          </a:p>
          <a:p>
            <a:pPr>
              <a:lnSpc>
                <a:spcPct val="130000"/>
              </a:lnSpc>
            </a:pPr>
            <a:r>
              <a:rPr lang="en-US" sz="2800" b="1" i="1" dirty="0">
                <a:latin typeface="+mn-lt"/>
              </a:rPr>
              <a:t>Under 18 Experience Sexual Abuse or Assault</a:t>
            </a:r>
          </a:p>
          <a:p>
            <a:pPr>
              <a:lnSpc>
                <a:spcPct val="130000"/>
              </a:lnSpc>
            </a:pPr>
            <a:r>
              <a:rPr lang="en-US" sz="2800" b="1" dirty="0">
                <a:latin typeface="+mn-lt"/>
              </a:rPr>
              <a:t>82% </a:t>
            </a:r>
            <a:r>
              <a:rPr lang="en-US" sz="2800" b="1" u="sng" dirty="0">
                <a:latin typeface="+mn-lt"/>
              </a:rPr>
              <a:t>of All Victims under 18 are female!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8640" y="6382083"/>
            <a:ext cx="8867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604A7B"/>
                </a:solidFill>
              </a:rPr>
              <a:t>Source: Department of Justice, Office of Justice Programs, Bureau of Justice Statistics,</a:t>
            </a:r>
          </a:p>
          <a:p>
            <a:pPr algn="ctr"/>
            <a:r>
              <a:rPr lang="en-US" sz="1200" b="1" i="1" dirty="0">
                <a:solidFill>
                  <a:srgbClr val="604A7B"/>
                </a:solidFill>
              </a:rPr>
              <a:t> Sexual Assault of Young Children as Reported to Law Enforcement  (2000)</a:t>
            </a:r>
            <a:endParaRPr lang="en-GB" sz="1200" b="1" i="1" dirty="0">
              <a:solidFill>
                <a:srgbClr val="604A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6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422CD-D43B-8DEE-96CD-52811B28D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54EAFC-0804-AC63-4128-6CB860F9A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67"/>
          <a:stretch/>
        </p:blipFill>
        <p:spPr>
          <a:xfrm>
            <a:off x="1588893" y="661090"/>
            <a:ext cx="5657304" cy="5561912"/>
          </a:xfrm>
          <a:prstGeom prst="rect">
            <a:avLst/>
          </a:prstGeom>
          <a:ln w="19050" cmpd="sng">
            <a:solidFill>
              <a:srgbClr val="604A7B"/>
            </a:solidFill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7C872BE-1331-9105-5554-1E1FEF0B13D5}"/>
              </a:ext>
            </a:extLst>
          </p:cNvPr>
          <p:cNvSpPr txBox="1">
            <a:spLocks/>
          </p:cNvSpPr>
          <p:nvPr/>
        </p:nvSpPr>
        <p:spPr>
          <a:xfrm>
            <a:off x="7733425" y="843131"/>
            <a:ext cx="3543300" cy="42672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800" b="1" dirty="0">
                <a:latin typeface="+mn-lt"/>
              </a:rPr>
              <a:t>1 in 4 </a:t>
            </a:r>
            <a:r>
              <a:rPr lang="en-US" sz="2800" b="1" u="sng" dirty="0">
                <a:latin typeface="+mn-lt"/>
              </a:rPr>
              <a:t>Girls</a:t>
            </a:r>
            <a:r>
              <a:rPr lang="en-US" sz="2800" b="1" dirty="0">
                <a:latin typeface="+mn-lt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800" b="1" dirty="0"/>
              <a:t>1 in 6 </a:t>
            </a:r>
            <a:r>
              <a:rPr lang="en-US" sz="2800" b="1" u="sng" dirty="0"/>
              <a:t>Boys</a:t>
            </a:r>
            <a:r>
              <a:rPr lang="en-US" sz="2800" b="1" dirty="0"/>
              <a:t> </a:t>
            </a:r>
          </a:p>
          <a:p>
            <a:pPr>
              <a:lnSpc>
                <a:spcPct val="130000"/>
              </a:lnSpc>
            </a:pPr>
            <a:r>
              <a:rPr lang="en-US" sz="2800" b="1" i="1" dirty="0">
                <a:latin typeface="+mn-lt"/>
              </a:rPr>
              <a:t>Under 18 Experience Sexual Abuse or Assault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B63E46-F733-61D9-27CC-466E626EBDC0}"/>
              </a:ext>
            </a:extLst>
          </p:cNvPr>
          <p:cNvSpPr/>
          <p:nvPr/>
        </p:nvSpPr>
        <p:spPr>
          <a:xfrm>
            <a:off x="1698640" y="6382083"/>
            <a:ext cx="8867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604A7B"/>
                </a:solidFill>
              </a:rPr>
              <a:t>Source: UN  2013</a:t>
            </a:r>
            <a:endParaRPr lang="en-GB" sz="1200" b="1" i="1" dirty="0">
              <a:solidFill>
                <a:srgbClr val="604A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5000" b="1"/>
              <a:t>Only </a:t>
            </a:r>
            <a:r>
              <a:rPr lang="en-US" sz="5000" b="1">
                <a:latin typeface="+mn-lt"/>
              </a:rPr>
              <a:t>10% Of Cases Are Reported Due</a:t>
            </a:r>
            <a:br>
              <a:rPr lang="en-US" sz="5000" b="1">
                <a:latin typeface="+mn-lt"/>
              </a:rPr>
            </a:br>
            <a:r>
              <a:rPr lang="en-US" sz="5000" b="1">
                <a:latin typeface="+mn-lt"/>
              </a:rPr>
              <a:t>To Cultural Sensitivity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54296" y="4798577"/>
            <a:ext cx="6894576" cy="1428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200" i="1"/>
              <a:t>Source: National Center for Social and Criminological Research, 2006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654296" y="630936"/>
            <a:ext cx="4526694" cy="3913632"/>
            <a:chOff x="4978400" y="2641601"/>
            <a:chExt cx="3937000" cy="3044476"/>
          </a:xfrm>
        </p:grpSpPr>
        <p:pic>
          <p:nvPicPr>
            <p:cNvPr id="2" name="Picture 1" descr="joseph-gonzalez-343348-unsplas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10" t="2175"/>
            <a:stretch/>
          </p:blipFill>
          <p:spPr>
            <a:xfrm>
              <a:off x="4978400" y="2641601"/>
              <a:ext cx="3937000" cy="3044476"/>
            </a:xfrm>
            <a:prstGeom prst="rect">
              <a:avLst/>
            </a:prstGeom>
            <a:ln w="19050" cmpd="sng">
              <a:solidFill>
                <a:srgbClr val="604A7B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4978400" y="2641601"/>
              <a:ext cx="3937000" cy="1689099"/>
            </a:xfrm>
            <a:prstGeom prst="rect">
              <a:avLst/>
            </a:prstGeom>
            <a:solidFill>
              <a:srgbClr val="800040">
                <a:alpha val="4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57080" y="2894735"/>
              <a:ext cx="3708400" cy="1499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014984">
                <a:spcAft>
                  <a:spcPts val="600"/>
                </a:spcAft>
              </a:pPr>
              <a:r>
                <a:rPr lang="en-US" sz="3996" b="1" kern="1200">
                  <a:solidFill>
                    <a:schemeClr val="bg1"/>
                  </a:solidFill>
                  <a:latin typeface="+mj-lt"/>
                  <a:ea typeface="+mn-ea"/>
                  <a:cs typeface="Times New Roman"/>
                </a:rPr>
                <a:t>LET’S KEEP THIS</a:t>
              </a:r>
            </a:p>
            <a:p>
              <a:pPr defTabSz="1014984">
                <a:spcAft>
                  <a:spcPts val="600"/>
                </a:spcAft>
              </a:pPr>
              <a:r>
                <a:rPr lang="en-US" sz="3996" b="1" kern="1200">
                  <a:solidFill>
                    <a:schemeClr val="bg1"/>
                  </a:solidFill>
                  <a:latin typeface="+mj-lt"/>
                  <a:ea typeface="+mn-ea"/>
                  <a:cs typeface="Times New Roman"/>
                </a:rPr>
                <a:t>OUR LITTLE SECRET</a:t>
              </a:r>
              <a:endParaRPr lang="en-US" sz="3600" b="1">
                <a:solidFill>
                  <a:schemeClr val="bg1"/>
                </a:solidFill>
                <a:latin typeface="+mj-lt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3282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239" name="Rectangle 9523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41" name="Rectangle 9524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95243" name="Group 9524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95244" name="Freeform: Shape 9524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245" name="Freeform: Shape 9524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246" name="Freeform: Shape 9524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247" name="Freeform: Shape 9524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4FB114-38B8-2CD6-8C1E-6F5DAA9F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</a:rPr>
              <a:t>The Problem</a:t>
            </a:r>
          </a:p>
        </p:txBody>
      </p:sp>
      <p:sp>
        <p:nvSpPr>
          <p:cNvPr id="95234" name="Content Placeholder 2">
            <a:extLst>
              <a:ext uri="{FF2B5EF4-FFF2-40B4-BE49-F238E27FC236}">
                <a16:creationId xmlns:a16="http://schemas.microsoft.com/office/drawing/2014/main" id="{35748728-7630-65BE-4431-F519421CE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1800">
                <a:solidFill>
                  <a:schemeClr val="tx2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rPr>
              <a:t>53% blamed the woman for ‘bringing it on’.</a:t>
            </a:r>
          </a:p>
          <a:p>
            <a:pPr eaLnBrk="1" hangingPunct="1">
              <a:buFontTx/>
              <a:buNone/>
            </a:pPr>
            <a:endParaRPr lang="en-US" altLang="en-US" sz="1800">
              <a:solidFill>
                <a:schemeClr val="tx2"/>
              </a:solidFill>
              <a:latin typeface="Constantia" panose="02030602050306030303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rPr>
              <a:t>(Dr. Heba AbdelAziz PhD. 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262" name="Rectangle 96261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64" name="Rectangle 96263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96266" name="Group 96265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96267" name="Freeform: Shape 96266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268" name="Freeform: Shape 96267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269" name="Freeform: Shape 96268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270" name="Freeform: Shape 96269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B54EC73-994F-1BD4-0961-F1287F40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</a:rPr>
              <a:t>The Problem</a:t>
            </a:r>
          </a:p>
        </p:txBody>
      </p:sp>
      <p:sp>
        <p:nvSpPr>
          <p:cNvPr id="96257" name="Content Placeholder 2">
            <a:extLst>
              <a:ext uri="{FF2B5EF4-FFF2-40B4-BE49-F238E27FC236}">
                <a16:creationId xmlns:a16="http://schemas.microsoft.com/office/drawing/2014/main" id="{F81361D8-AB7B-4CD3-963D-D2F956937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rPr>
              <a:t>Worldwide, approximately 40 million children below the age of 15 are subjected to child abuse each year. (</a:t>
            </a:r>
            <a:r>
              <a:rPr lang="en-US" altLang="en-US" sz="1800" i="1">
                <a:solidFill>
                  <a:schemeClr val="tx2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rPr>
              <a:t>World Health Organization</a:t>
            </a:r>
            <a:r>
              <a:rPr lang="en-US" altLang="en-US" sz="1800">
                <a:solidFill>
                  <a:schemeClr val="tx2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rPr>
              <a:t> (</a:t>
            </a:r>
            <a:r>
              <a:rPr lang="en-US" altLang="en-US" sz="1800" i="1">
                <a:solidFill>
                  <a:schemeClr val="tx2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rPr>
              <a:t>WHO</a:t>
            </a:r>
            <a:r>
              <a:rPr lang="en-US" altLang="en-US" sz="1800">
                <a:solidFill>
                  <a:schemeClr val="tx2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rPr>
              <a:t>) 2001)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Belief System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5999" y="713313"/>
            <a:ext cx="5257801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 defTabSz="9144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u="sng">
                <a:latin typeface="+mn-lt"/>
                <a:ea typeface="+mn-ea"/>
                <a:cs typeface="+mn-cs"/>
              </a:rPr>
              <a:t>Prevention</a:t>
            </a:r>
            <a:r>
              <a:rPr lang="en-US" sz="2000" b="1">
                <a:latin typeface="+mn-lt"/>
                <a:ea typeface="+mn-ea"/>
                <a:cs typeface="+mn-cs"/>
              </a:rPr>
              <a:t> Is Better Than Cure</a:t>
            </a:r>
          </a:p>
          <a:p>
            <a:pPr indent="-228600" algn="l" defTabSz="914400">
              <a:lnSpc>
                <a:spcPct val="9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latin typeface="+mn-lt"/>
                <a:ea typeface="+mn-ea"/>
                <a:cs typeface="+mn-cs"/>
              </a:rPr>
              <a:t>It Is </a:t>
            </a:r>
            <a:r>
              <a:rPr lang="en-US" sz="2000" b="1" u="sng">
                <a:latin typeface="+mn-lt"/>
                <a:ea typeface="+mn-ea"/>
                <a:cs typeface="+mn-cs"/>
              </a:rPr>
              <a:t>Never</a:t>
            </a:r>
            <a:r>
              <a:rPr lang="en-US" sz="2000" b="1">
                <a:latin typeface="+mn-lt"/>
                <a:ea typeface="+mn-ea"/>
                <a:cs typeface="+mn-cs"/>
              </a:rPr>
              <a:t> The </a:t>
            </a:r>
            <a:r>
              <a:rPr lang="en-US" sz="2000" b="1" u="sng">
                <a:latin typeface="+mn-lt"/>
                <a:ea typeface="+mn-ea"/>
                <a:cs typeface="+mn-cs"/>
              </a:rPr>
              <a:t>Victim’s  Fault</a:t>
            </a: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latin typeface="+mn-lt"/>
                <a:ea typeface="+mn-ea"/>
                <a:cs typeface="+mn-cs"/>
              </a:rPr>
              <a:t>It Is </a:t>
            </a:r>
            <a:r>
              <a:rPr lang="en-US" sz="2000" b="1" u="sng">
                <a:latin typeface="+mn-lt"/>
                <a:ea typeface="+mn-ea"/>
                <a:cs typeface="+mn-cs"/>
              </a:rPr>
              <a:t>Time</a:t>
            </a:r>
            <a:r>
              <a:rPr lang="en-US" sz="2000" b="1">
                <a:latin typeface="+mn-lt"/>
                <a:ea typeface="+mn-ea"/>
                <a:cs typeface="+mn-cs"/>
              </a:rPr>
              <a:t> To Raise Up A Generation Who Says </a:t>
            </a:r>
            <a:r>
              <a:rPr lang="en-US" sz="2000" b="1" u="sng">
                <a:latin typeface="+mn-lt"/>
                <a:ea typeface="+mn-ea"/>
                <a:cs typeface="+mn-cs"/>
              </a:rPr>
              <a:t>“NO” </a:t>
            </a:r>
            <a:r>
              <a:rPr lang="en-US" sz="2000" b="1">
                <a:latin typeface="+mn-lt"/>
                <a:ea typeface="+mn-ea"/>
                <a:cs typeface="+mn-cs"/>
              </a:rPr>
              <a:t>To Abuse and Assault </a:t>
            </a:r>
          </a:p>
        </p:txBody>
      </p:sp>
    </p:spTree>
    <p:extLst>
      <p:ext uri="{BB962C8B-B14F-4D97-AF65-F5344CB8AC3E}">
        <p14:creationId xmlns:p14="http://schemas.microsoft.com/office/powerpoint/2010/main" val="123701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 descr="a20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My vision is to bombard society with anti sexual abuse material, using a </a:t>
            </a:r>
            <a:r>
              <a:rPr lang="en-US" sz="2000" u="sng"/>
              <a:t>three pronged approach</a:t>
            </a:r>
            <a:r>
              <a:rPr lang="en-US" sz="2000"/>
              <a:t>: train students, train the parents, train the teachers using a method I developed called SKIT</a:t>
            </a:r>
          </a:p>
        </p:txBody>
      </p:sp>
    </p:spTree>
    <p:extLst>
      <p:ext uri="{BB962C8B-B14F-4D97-AF65-F5344CB8AC3E}">
        <p14:creationId xmlns:p14="http://schemas.microsoft.com/office/powerpoint/2010/main" val="347525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rawings on colorful paper">
            <a:extLst>
              <a:ext uri="{FF2B5EF4-FFF2-40B4-BE49-F238E27FC236}">
                <a16:creationId xmlns:a16="http://schemas.microsoft.com/office/drawing/2014/main" id="{B08A1D0F-DBB5-933B-A0EE-D1792624F3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42" r="33799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B544-A89D-B95D-25BD-91A34674C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2000"/>
              <a:t>The social stigma surrounding such topics prevents children from communicating the abuse they experience.</a:t>
            </a:r>
          </a:p>
          <a:p>
            <a:r>
              <a:rPr lang="en-US" sz="2000"/>
              <a:t>Parents play a huge role in prevention. Early identification signs and behavioral changes can help children understand and learn.</a:t>
            </a: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80152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866</Words>
  <Application>Microsoft Macintosh PowerPoint</Application>
  <PresentationFormat>Widescreen</PresentationFormat>
  <Paragraphs>123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Constantia</vt:lpstr>
      <vt:lpstr>Gill Sans MT</vt:lpstr>
      <vt:lpstr>Office Theme</vt:lpstr>
      <vt:lpstr>Not Guilty - Empowering Communities to Prevent Abuse and Bullying</vt:lpstr>
      <vt:lpstr>PowerPoint Presentation</vt:lpstr>
      <vt:lpstr>PowerPoint Presentation</vt:lpstr>
      <vt:lpstr>Only 10% Of Cases Are Reported Due To Cultural Sensitivity</vt:lpstr>
      <vt:lpstr>The Problem</vt:lpstr>
      <vt:lpstr>The Problem</vt:lpstr>
      <vt:lpstr>My Belief System</vt:lpstr>
      <vt:lpstr>PowerPoint Presentation</vt:lpstr>
      <vt:lpstr>PowerPoint Presentation</vt:lpstr>
      <vt:lpstr>PowerPoint Presentation</vt:lpstr>
      <vt:lpstr>The Effects of Sexual Assault</vt:lpstr>
      <vt:lpstr>PowerPoint Presentation</vt:lpstr>
      <vt:lpstr>Service Offerings</vt:lpstr>
      <vt:lpstr>Social Impact </vt:lpstr>
      <vt:lpstr>Social Impact since 2012</vt:lpstr>
      <vt:lpstr>Competitive Landscape </vt:lpstr>
      <vt:lpstr>Competitive Advantage </vt:lpstr>
      <vt:lpstr>Implementation Strategy </vt:lpstr>
      <vt:lpstr>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Laila Risgallah</dc:creator>
  <cp:lastModifiedBy>Laila Risgallah</cp:lastModifiedBy>
  <cp:revision>1</cp:revision>
  <dcterms:created xsi:type="dcterms:W3CDTF">2024-11-17T09:04:34Z</dcterms:created>
  <dcterms:modified xsi:type="dcterms:W3CDTF">2024-11-17T09:08:49Z</dcterms:modified>
</cp:coreProperties>
</file>